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handoutMasterIdLst>
    <p:handoutMasterId r:id="rId53"/>
  </p:handoutMasterIdLst>
  <p:sldIdLst>
    <p:sldId id="256" r:id="rId2"/>
    <p:sldId id="347" r:id="rId3"/>
    <p:sldId id="472" r:id="rId4"/>
    <p:sldId id="473" r:id="rId5"/>
    <p:sldId id="445" r:id="rId6"/>
    <p:sldId id="446" r:id="rId7"/>
    <p:sldId id="447" r:id="rId8"/>
    <p:sldId id="448" r:id="rId9"/>
    <p:sldId id="352" r:id="rId10"/>
    <p:sldId id="461" r:id="rId11"/>
    <p:sldId id="353" r:id="rId12"/>
    <p:sldId id="355" r:id="rId13"/>
    <p:sldId id="462" r:id="rId14"/>
    <p:sldId id="356" r:id="rId15"/>
    <p:sldId id="357" r:id="rId16"/>
    <p:sldId id="426" r:id="rId17"/>
    <p:sldId id="428" r:id="rId18"/>
    <p:sldId id="429" r:id="rId19"/>
    <p:sldId id="405" r:id="rId20"/>
    <p:sldId id="406" r:id="rId21"/>
    <p:sldId id="358" r:id="rId22"/>
    <p:sldId id="463" r:id="rId23"/>
    <p:sldId id="359" r:id="rId24"/>
    <p:sldId id="466" r:id="rId25"/>
    <p:sldId id="467" r:id="rId26"/>
    <p:sldId id="468" r:id="rId27"/>
    <p:sldId id="449" r:id="rId28"/>
    <p:sldId id="390" r:id="rId29"/>
    <p:sldId id="417" r:id="rId30"/>
    <p:sldId id="464" r:id="rId31"/>
    <p:sldId id="418" r:id="rId32"/>
    <p:sldId id="470" r:id="rId33"/>
    <p:sldId id="469" r:id="rId34"/>
    <p:sldId id="423" r:id="rId35"/>
    <p:sldId id="424" r:id="rId36"/>
    <p:sldId id="450" r:id="rId37"/>
    <p:sldId id="475" r:id="rId38"/>
    <p:sldId id="454" r:id="rId39"/>
    <p:sldId id="455" r:id="rId40"/>
    <p:sldId id="456" r:id="rId41"/>
    <p:sldId id="457" r:id="rId42"/>
    <p:sldId id="458" r:id="rId43"/>
    <p:sldId id="451" r:id="rId44"/>
    <p:sldId id="459" r:id="rId45"/>
    <p:sldId id="460" r:id="rId46"/>
    <p:sldId id="465" r:id="rId47"/>
    <p:sldId id="452" r:id="rId48"/>
    <p:sldId id="453" r:id="rId49"/>
    <p:sldId id="474" r:id="rId50"/>
    <p:sldId id="471" r:id="rId51"/>
    <p:sldId id="265" r:id="rId5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3084" y="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145" cy="464205"/>
          </a:xfrm>
          <a:prstGeom prst="rect">
            <a:avLst/>
          </a:prstGeom>
        </p:spPr>
        <p:txBody>
          <a:bodyPr vert="horz" lIns="93172" tIns="46586" rIns="93172" bIns="46586" rtlCol="0"/>
          <a:lstStyle>
            <a:lvl1pPr algn="l">
              <a:defRPr sz="1300"/>
            </a:lvl1pPr>
          </a:lstStyle>
          <a:p>
            <a:pPr>
              <a:defRPr/>
            </a:pPr>
            <a:endParaRPr lang="en-US"/>
          </a:p>
        </p:txBody>
      </p:sp>
      <p:sp>
        <p:nvSpPr>
          <p:cNvPr id="3" name="Date Placeholder 2"/>
          <p:cNvSpPr>
            <a:spLocks noGrp="1"/>
          </p:cNvSpPr>
          <p:nvPr>
            <p:ph type="dt" sz="quarter" idx="1"/>
          </p:nvPr>
        </p:nvSpPr>
        <p:spPr>
          <a:xfrm>
            <a:off x="3970734" y="1"/>
            <a:ext cx="3038145" cy="464205"/>
          </a:xfrm>
          <a:prstGeom prst="rect">
            <a:avLst/>
          </a:prstGeom>
        </p:spPr>
        <p:txBody>
          <a:bodyPr vert="horz" lIns="93172" tIns="46586" rIns="93172" bIns="46586" rtlCol="0"/>
          <a:lstStyle>
            <a:lvl1pPr algn="r">
              <a:defRPr sz="1300"/>
            </a:lvl1pPr>
          </a:lstStyle>
          <a:p>
            <a:pPr>
              <a:defRPr/>
            </a:pPr>
            <a:fld id="{B1705066-5357-4A37-B43C-6BEB5A9E522A}" type="datetimeFigureOut">
              <a:rPr lang="en-US"/>
              <a:pPr>
                <a:defRPr/>
              </a:pPr>
              <a:t>7/22/2025</a:t>
            </a:fld>
            <a:endParaRPr lang="en-US"/>
          </a:p>
        </p:txBody>
      </p:sp>
      <p:sp>
        <p:nvSpPr>
          <p:cNvPr id="4" name="Footer Placeholder 3"/>
          <p:cNvSpPr>
            <a:spLocks noGrp="1"/>
          </p:cNvSpPr>
          <p:nvPr>
            <p:ph type="ftr" sz="quarter" idx="2"/>
          </p:nvPr>
        </p:nvSpPr>
        <p:spPr>
          <a:xfrm>
            <a:off x="0" y="8830659"/>
            <a:ext cx="3038145" cy="464205"/>
          </a:xfrm>
          <a:prstGeom prst="rect">
            <a:avLst/>
          </a:prstGeom>
        </p:spPr>
        <p:txBody>
          <a:bodyPr vert="horz" lIns="93172" tIns="46586" rIns="93172" bIns="46586" rtlCol="0" anchor="b"/>
          <a:lstStyle>
            <a:lvl1pPr algn="l">
              <a:defRPr sz="1300"/>
            </a:lvl1pPr>
          </a:lstStyle>
          <a:p>
            <a:pPr>
              <a:defRPr/>
            </a:pPr>
            <a:endParaRPr lang="en-US"/>
          </a:p>
        </p:txBody>
      </p:sp>
      <p:sp>
        <p:nvSpPr>
          <p:cNvPr id="5" name="Slide Number Placeholder 4"/>
          <p:cNvSpPr>
            <a:spLocks noGrp="1"/>
          </p:cNvSpPr>
          <p:nvPr>
            <p:ph type="sldNum" sz="quarter" idx="3"/>
          </p:nvPr>
        </p:nvSpPr>
        <p:spPr>
          <a:xfrm>
            <a:off x="3970734" y="8830659"/>
            <a:ext cx="3038145" cy="464205"/>
          </a:xfrm>
          <a:prstGeom prst="rect">
            <a:avLst/>
          </a:prstGeom>
        </p:spPr>
        <p:txBody>
          <a:bodyPr vert="horz" lIns="93172" tIns="46586" rIns="93172" bIns="46586" rtlCol="0" anchor="b"/>
          <a:lstStyle>
            <a:lvl1pPr algn="r">
              <a:defRPr sz="1300"/>
            </a:lvl1pPr>
          </a:lstStyle>
          <a:p>
            <a:pPr>
              <a:defRPr/>
            </a:pPr>
            <a:fld id="{423C6397-67F2-4D0F-9312-61071D0AC00E}" type="slidenum">
              <a:rPr lang="en-US"/>
              <a:pPr>
                <a:defRPr/>
              </a:pPr>
              <a:t>‹#›</a:t>
            </a:fld>
            <a:endParaRPr lang="en-US"/>
          </a:p>
        </p:txBody>
      </p:sp>
    </p:spTree>
    <p:extLst>
      <p:ext uri="{BB962C8B-B14F-4D97-AF65-F5344CB8AC3E}">
        <p14:creationId xmlns:p14="http://schemas.microsoft.com/office/powerpoint/2010/main" val="320515354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7" name="Date Placeholder 27"/>
          <p:cNvSpPr>
            <a:spLocks noGrp="1"/>
          </p:cNvSpPr>
          <p:nvPr>
            <p:ph type="dt" sz="half" idx="10"/>
          </p:nvPr>
        </p:nvSpPr>
        <p:spPr>
          <a:xfrm>
            <a:off x="6705600" y="4206875"/>
            <a:ext cx="960438" cy="457200"/>
          </a:xfrm>
        </p:spPr>
        <p:txBody>
          <a:bodyPr/>
          <a:lstStyle>
            <a:lvl1pPr>
              <a:defRPr/>
            </a:lvl1pPr>
          </a:lstStyle>
          <a:p>
            <a:pPr>
              <a:defRPr/>
            </a:pPr>
            <a:fld id="{D6B063E7-5A47-42D3-B23F-25B2D713E533}" type="datetimeFigureOut">
              <a:rPr lang="en-US"/>
              <a:pPr>
                <a:defRPr/>
              </a:pPr>
              <a:t>7/22/2025</a:t>
            </a:fld>
            <a:endParaRPr lang="en-US"/>
          </a:p>
        </p:txBody>
      </p:sp>
      <p:sp>
        <p:nvSpPr>
          <p:cNvPr id="18" name="Footer Placeholder 16"/>
          <p:cNvSpPr>
            <a:spLocks noGrp="1"/>
          </p:cNvSpPr>
          <p:nvPr>
            <p:ph type="ftr" sz="quarter" idx="11"/>
          </p:nvPr>
        </p:nvSpPr>
        <p:spPr>
          <a:xfrm>
            <a:off x="5410200" y="4205288"/>
            <a:ext cx="1295400" cy="457200"/>
          </a:xfrm>
        </p:spPr>
        <p:txBody>
          <a:bodyPr/>
          <a:lstStyle>
            <a:lvl1pPr>
              <a:defRPr/>
            </a:lvl1pPr>
          </a:lstStyle>
          <a:p>
            <a:pPr>
              <a:defRPr/>
            </a:pPr>
            <a:endParaRPr lang="en-US"/>
          </a:p>
        </p:txBody>
      </p:sp>
      <p:sp>
        <p:nvSpPr>
          <p:cNvPr id="19" name="Slide Number Placeholder 28"/>
          <p:cNvSpPr>
            <a:spLocks noGrp="1"/>
          </p:cNvSpPr>
          <p:nvPr>
            <p:ph type="sldNum" sz="quarter" idx="12"/>
          </p:nvPr>
        </p:nvSpPr>
        <p:spPr>
          <a:xfrm>
            <a:off x="8320088" y="1588"/>
            <a:ext cx="747712" cy="365125"/>
          </a:xfrm>
        </p:spPr>
        <p:txBody>
          <a:bodyPr/>
          <a:lstStyle>
            <a:lvl1pPr algn="r">
              <a:defRPr sz="1800">
                <a:solidFill>
                  <a:schemeClr val="bg1"/>
                </a:solidFill>
              </a:defRPr>
            </a:lvl1pPr>
          </a:lstStyle>
          <a:p>
            <a:pPr>
              <a:defRPr/>
            </a:pPr>
            <a:fld id="{6C2AB07E-77DA-4164-8237-2645BE84E623}" type="slidenum">
              <a:rPr lang="en-US"/>
              <a:pPr>
                <a:defRPr/>
              </a:pPr>
              <a:t>‹#›</a:t>
            </a:fld>
            <a:endParaRPr lang="en-US"/>
          </a:p>
        </p:txBody>
      </p:sp>
    </p:spTree>
    <p:extLst>
      <p:ext uri="{BB962C8B-B14F-4D97-AF65-F5344CB8AC3E}">
        <p14:creationId xmlns:p14="http://schemas.microsoft.com/office/powerpoint/2010/main" val="2639099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FD67F3E5-F4D7-4D83-8709-A032FC0D0849}" type="datetimeFigureOut">
              <a:rPr lang="en-US"/>
              <a:pPr>
                <a:defRPr/>
              </a:pPr>
              <a:t>7/22/2025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69297750-8F22-4BD6-9B4E-D3A7FF4E9E3B}" type="slidenum">
              <a:rPr lang="en-US"/>
              <a:pPr>
                <a:defRPr/>
              </a:pPr>
              <a:t>‹#›</a:t>
            </a:fld>
            <a:endParaRPr lang="en-US"/>
          </a:p>
        </p:txBody>
      </p:sp>
    </p:spTree>
    <p:extLst>
      <p:ext uri="{BB962C8B-B14F-4D97-AF65-F5344CB8AC3E}">
        <p14:creationId xmlns:p14="http://schemas.microsoft.com/office/powerpoint/2010/main" val="2225106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5BCF6FEA-42CC-4B11-AA4B-56B59FBEDEB9}" type="datetimeFigureOut">
              <a:rPr lang="en-US"/>
              <a:pPr>
                <a:defRPr/>
              </a:pPr>
              <a:t>7/22/2025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190BAB77-0C8A-48A6-BDFC-0A43AC341A12}" type="slidenum">
              <a:rPr lang="en-US"/>
              <a:pPr>
                <a:defRPr/>
              </a:pPr>
              <a:t>‹#›</a:t>
            </a:fld>
            <a:endParaRPr lang="en-US"/>
          </a:p>
        </p:txBody>
      </p:sp>
    </p:spTree>
    <p:extLst>
      <p:ext uri="{BB962C8B-B14F-4D97-AF65-F5344CB8AC3E}">
        <p14:creationId xmlns:p14="http://schemas.microsoft.com/office/powerpoint/2010/main" val="736529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96E6249F-EF73-449A-890B-0F0902DCCEC7}" type="datetimeFigureOut">
              <a:rPr lang="en-US"/>
              <a:pPr>
                <a:defRPr/>
              </a:pPr>
              <a:t>7/22/2025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0B667370-883E-489A-9330-97008CC24C6A}" type="slidenum">
              <a:rPr lang="en-US"/>
              <a:pPr>
                <a:defRPr/>
              </a:pPr>
              <a:t>‹#›</a:t>
            </a:fld>
            <a:endParaRPr lang="en-US"/>
          </a:p>
        </p:txBody>
      </p:sp>
    </p:spTree>
    <p:extLst>
      <p:ext uri="{BB962C8B-B14F-4D97-AF65-F5344CB8AC3E}">
        <p14:creationId xmlns:p14="http://schemas.microsoft.com/office/powerpoint/2010/main" val="2540126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13"/>
          <p:cNvSpPr>
            <a:spLocks noGrp="1"/>
          </p:cNvSpPr>
          <p:nvPr>
            <p:ph type="dt" sz="half" idx="10"/>
          </p:nvPr>
        </p:nvSpPr>
        <p:spPr/>
        <p:txBody>
          <a:bodyPr/>
          <a:lstStyle>
            <a:lvl1pPr>
              <a:defRPr/>
            </a:lvl1pPr>
          </a:lstStyle>
          <a:p>
            <a:pPr>
              <a:defRPr/>
            </a:pPr>
            <a:fld id="{3E8D3C58-BBB9-43B8-9BFE-AB32304305C0}" type="datetimeFigureOut">
              <a:rPr lang="en-US"/>
              <a:pPr>
                <a:defRPr/>
              </a:pPr>
              <a:t>7/22/2025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594DF8E6-2627-4FB7-9CFE-E556EAD02EF6}" type="slidenum">
              <a:rPr lang="en-US"/>
              <a:pPr>
                <a:defRPr/>
              </a:pPr>
              <a:t>‹#›</a:t>
            </a:fld>
            <a:endParaRPr lang="en-US"/>
          </a:p>
        </p:txBody>
      </p:sp>
    </p:spTree>
    <p:extLst>
      <p:ext uri="{BB962C8B-B14F-4D97-AF65-F5344CB8AC3E}">
        <p14:creationId xmlns:p14="http://schemas.microsoft.com/office/powerpoint/2010/main" val="3547216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D179AA6A-7160-40A6-81A9-E00AB2E7CB67}" type="datetimeFigureOut">
              <a:rPr lang="en-US"/>
              <a:pPr>
                <a:defRPr/>
              </a:pPr>
              <a:t>7/22/2025</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23622A99-5F51-48C5-85EE-C9758CDB28EE}" type="slidenum">
              <a:rPr lang="en-US"/>
              <a:pPr>
                <a:defRPr/>
              </a:pPr>
              <a:t>‹#›</a:t>
            </a:fld>
            <a:endParaRPr lang="en-US"/>
          </a:p>
        </p:txBody>
      </p:sp>
    </p:spTree>
    <p:extLst>
      <p:ext uri="{BB962C8B-B14F-4D97-AF65-F5344CB8AC3E}">
        <p14:creationId xmlns:p14="http://schemas.microsoft.com/office/powerpoint/2010/main" val="2443180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p:cNvSpPr>
            <a:spLocks noGrp="1"/>
          </p:cNvSpPr>
          <p:nvPr>
            <p:ph type="dt" sz="half" idx="10"/>
          </p:nvPr>
        </p:nvSpPr>
        <p:spPr/>
        <p:txBody>
          <a:bodyPr rtlCol="0"/>
          <a:lstStyle>
            <a:lvl1pPr>
              <a:defRPr/>
            </a:lvl1pPr>
          </a:lstStyle>
          <a:p>
            <a:pPr>
              <a:defRPr/>
            </a:pPr>
            <a:fld id="{664DAF90-B9E2-4FF8-96F0-F35B1B2D7126}" type="datetimeFigureOut">
              <a:rPr lang="en-US"/>
              <a:pPr>
                <a:defRPr/>
              </a:pPr>
              <a:t>7/22/2025</a:t>
            </a:fld>
            <a:endParaRPr lang="en-US"/>
          </a:p>
        </p:txBody>
      </p:sp>
      <p:sp>
        <p:nvSpPr>
          <p:cNvPr id="8" name="Slide Number Placeholder 26"/>
          <p:cNvSpPr>
            <a:spLocks noGrp="1"/>
          </p:cNvSpPr>
          <p:nvPr>
            <p:ph type="sldNum" sz="quarter" idx="11"/>
          </p:nvPr>
        </p:nvSpPr>
        <p:spPr/>
        <p:txBody>
          <a:bodyPr rtlCol="0"/>
          <a:lstStyle>
            <a:lvl1pPr>
              <a:defRPr/>
            </a:lvl1pPr>
          </a:lstStyle>
          <a:p>
            <a:pPr>
              <a:defRPr/>
            </a:pPr>
            <a:fld id="{D5F9DC98-5810-44B4-8FB2-B278592469D0}" type="slidenum">
              <a:rPr lang="en-US"/>
              <a:pPr>
                <a:defRPr/>
              </a:pPr>
              <a:t>‹#›</a:t>
            </a:fld>
            <a:endParaRPr lang="en-US"/>
          </a:p>
        </p:txBody>
      </p:sp>
      <p:sp>
        <p:nvSpPr>
          <p:cNvPr id="9" name="Footer Placeholder 27"/>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1715600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p:cNvSpPr>
            <a:spLocks noGrp="1"/>
          </p:cNvSpPr>
          <p:nvPr>
            <p:ph type="dt" sz="half" idx="10"/>
          </p:nvPr>
        </p:nvSpPr>
        <p:spPr>
          <a:xfrm>
            <a:off x="6583363" y="612775"/>
            <a:ext cx="957262" cy="457200"/>
          </a:xfrm>
        </p:spPr>
        <p:txBody>
          <a:bodyPr/>
          <a:lstStyle>
            <a:lvl1pPr>
              <a:defRPr/>
            </a:lvl1pPr>
          </a:lstStyle>
          <a:p>
            <a:pPr>
              <a:defRPr/>
            </a:pPr>
            <a:fld id="{FF5C1FEF-4743-4326-85E3-53B119A13614}" type="datetimeFigureOut">
              <a:rPr lang="en-US"/>
              <a:pPr>
                <a:defRPr/>
              </a:pPr>
              <a:t>7/22/2025</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64884A68-D140-4A4F-9B92-0D2300FC1AD7}" type="slidenum">
              <a:rPr lang="en-US"/>
              <a:pPr>
                <a:defRPr/>
              </a:pPr>
              <a:t>‹#›</a:t>
            </a:fld>
            <a:endParaRPr lang="en-US"/>
          </a:p>
        </p:txBody>
      </p:sp>
    </p:spTree>
    <p:extLst>
      <p:ext uri="{BB962C8B-B14F-4D97-AF65-F5344CB8AC3E}">
        <p14:creationId xmlns:p14="http://schemas.microsoft.com/office/powerpoint/2010/main" val="3148615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36FEE09F-D56C-457E-8AC1-63B96615F26B}" type="datetimeFigureOut">
              <a:rPr lang="en-US"/>
              <a:pPr>
                <a:defRPr/>
              </a:pPr>
              <a:t>7/22/2025</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ED2C0B33-5FAB-4DAD-AECF-13D34FFDA385}" type="slidenum">
              <a:rPr lang="en-US"/>
              <a:pPr>
                <a:defRPr/>
              </a:pPr>
              <a:t>‹#›</a:t>
            </a:fld>
            <a:endParaRPr lang="en-US"/>
          </a:p>
        </p:txBody>
      </p:sp>
    </p:spTree>
    <p:extLst>
      <p:ext uri="{BB962C8B-B14F-4D97-AF65-F5344CB8AC3E}">
        <p14:creationId xmlns:p14="http://schemas.microsoft.com/office/powerpoint/2010/main" val="942466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1C5F01DE-9497-4C43-B5AA-4E9B515C17D9}" type="datetimeFigureOut">
              <a:rPr lang="en-US"/>
              <a:pPr>
                <a:defRPr/>
              </a:pPr>
              <a:t>7/22/2025</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32492E9F-43B0-4E8D-A978-BC1E0DC2744A}" type="slidenum">
              <a:rPr lang="en-US"/>
              <a:pPr>
                <a:defRPr/>
              </a:pPr>
              <a:t>‹#›</a:t>
            </a:fld>
            <a:endParaRPr lang="en-US"/>
          </a:p>
        </p:txBody>
      </p:sp>
    </p:spTree>
    <p:extLst>
      <p:ext uri="{BB962C8B-B14F-4D97-AF65-F5344CB8AC3E}">
        <p14:creationId xmlns:p14="http://schemas.microsoft.com/office/powerpoint/2010/main" val="791773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p:cNvSpPr>
            <a:spLocks noGrp="1"/>
          </p:cNvSpPr>
          <p:nvPr>
            <p:ph type="dt" sz="half" idx="10"/>
          </p:nvPr>
        </p:nvSpPr>
        <p:spPr/>
        <p:txBody>
          <a:bodyPr/>
          <a:lstStyle>
            <a:lvl1pPr>
              <a:defRPr/>
            </a:lvl1pPr>
          </a:lstStyle>
          <a:p>
            <a:pPr>
              <a:defRPr/>
            </a:pPr>
            <a:fld id="{91DDF9C2-6C6A-47AF-AF77-0AF2AB168D8B}" type="datetimeFigureOut">
              <a:rPr lang="en-US"/>
              <a:pPr>
                <a:defRPr/>
              </a:pPr>
              <a:t>7/22/2025</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119C35FA-12E4-4F37-9664-E046352B76F8}" type="slidenum">
              <a:rPr lang="en-US"/>
              <a:pPr>
                <a:defRPr/>
              </a:pPr>
              <a:t>‹#›</a:t>
            </a:fld>
            <a:endParaRPr lang="en-US"/>
          </a:p>
        </p:txBody>
      </p:sp>
    </p:spTree>
    <p:extLst>
      <p:ext uri="{BB962C8B-B14F-4D97-AF65-F5344CB8AC3E}">
        <p14:creationId xmlns:p14="http://schemas.microsoft.com/office/powerpoint/2010/main" val="880828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039" name="Title Placeholder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40" name="Text Placeholder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6586538" y="612775"/>
            <a:ext cx="957262" cy="457200"/>
          </a:xfrm>
          <a:prstGeom prst="rect">
            <a:avLst/>
          </a:prstGeom>
        </p:spPr>
        <p:txBody>
          <a:bodyPr vert="horz"/>
          <a:lstStyle>
            <a:lvl1pPr algn="l" eaLnBrk="1" latinLnBrk="0" hangingPunct="1">
              <a:defRPr kumimoji="0" sz="800">
                <a:solidFill>
                  <a:schemeClr val="accent2"/>
                </a:solidFill>
              </a:defRPr>
            </a:lvl1pPr>
          </a:lstStyle>
          <a:p>
            <a:pPr>
              <a:defRPr/>
            </a:pPr>
            <a:fld id="{940E24F9-0452-4188-B6CC-F657E7D8D953}" type="datetimeFigureOut">
              <a:rPr lang="en-US"/>
              <a:pPr>
                <a:defRPr/>
              </a:pPr>
              <a:t>7/22/2025</a:t>
            </a:fld>
            <a:endParaRPr lang="en-US"/>
          </a:p>
        </p:txBody>
      </p:sp>
      <p:sp>
        <p:nvSpPr>
          <p:cNvPr id="3" name="Footer Placeholder 2"/>
          <p:cNvSpPr>
            <a:spLocks noGrp="1"/>
          </p:cNvSpPr>
          <p:nvPr>
            <p:ph type="ftr" sz="quarter" idx="3"/>
          </p:nvPr>
        </p:nvSpPr>
        <p:spPr>
          <a:xfrm>
            <a:off x="5257800" y="612775"/>
            <a:ext cx="1325563" cy="457200"/>
          </a:xfrm>
          <a:prstGeom prst="rect">
            <a:avLst/>
          </a:prstGeom>
        </p:spPr>
        <p:txBody>
          <a:bodyPr vert="horz"/>
          <a:lstStyle>
            <a:lvl1pPr algn="r" eaLnBrk="1" latinLnBrk="0" hangingPunct="1">
              <a:defRPr kumimoji="0" sz="800">
                <a:solidFill>
                  <a:schemeClr val="accent2"/>
                </a:solidFill>
              </a:defRPr>
            </a:lvl1pPr>
          </a:lstStyle>
          <a:p>
            <a:pPr>
              <a:defRPr/>
            </a:pPr>
            <a:endParaRPr lang="en-US"/>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anchor="b"/>
          <a:lstStyle>
            <a:lvl1pPr algn="r" eaLnBrk="1" latinLnBrk="0" hangingPunct="1">
              <a:defRPr kumimoji="0" sz="1800">
                <a:solidFill>
                  <a:srgbClr val="FFFFFF"/>
                </a:solidFill>
              </a:defRPr>
            </a:lvl1pPr>
          </a:lstStyle>
          <a:p>
            <a:pPr>
              <a:defRPr/>
            </a:pPr>
            <a:fld id="{9F4F559C-6B57-478E-92E6-50CB5B8BC66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33" r:id="rId1"/>
    <p:sldLayoutId id="2147484025" r:id="rId2"/>
    <p:sldLayoutId id="2147484026" r:id="rId3"/>
    <p:sldLayoutId id="2147484027" r:id="rId4"/>
    <p:sldLayoutId id="2147484034" r:id="rId5"/>
    <p:sldLayoutId id="2147484035" r:id="rId6"/>
    <p:sldLayoutId id="2147484028" r:id="rId7"/>
    <p:sldLayoutId id="2147484029" r:id="rId8"/>
    <p:sldLayoutId id="2147484030" r:id="rId9"/>
    <p:sldLayoutId id="2147484031" r:id="rId10"/>
    <p:sldLayoutId id="2147484032"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cademicweb.nd.edu/~rwilliam" TargetMode="External"/><Relationship Id="rId2" Type="http://schemas.openxmlformats.org/officeDocument/2006/relationships/hyperlink" Target="mailto:rwilliam@ND.Edu"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7.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journals.sagepub.com/doi/10.1177/0081175019852763" TargetMode="External"/><Relationship Id="rId2" Type="http://schemas.openxmlformats.org/officeDocument/2006/relationships/hyperlink" Target="https://doi.org/10.1177/004912411879937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academicweb.nd.edu/~rwilliam/oglm/ljk-021706.pdf" TargetMode="External"/><Relationship Id="rId2" Type="http://schemas.openxmlformats.org/officeDocument/2006/relationships/hyperlink" Target="http://papers.ssrn.com/sol3/papers.cfm?abstract_id=609104" TargetMode="External"/><Relationship Id="rId1" Type="http://schemas.openxmlformats.org/officeDocument/2006/relationships/slideLayout" Target="../slideLayouts/slideLayout2.xml"/><Relationship Id="rId6" Type="http://schemas.openxmlformats.org/officeDocument/2006/relationships/hyperlink" Target="http://www.stata-journal.com/article.html?article=st0208" TargetMode="External"/><Relationship Id="rId5" Type="http://schemas.openxmlformats.org/officeDocument/2006/relationships/hyperlink" Target="https://www3.nd.edu/~rwilliam/oglm/RW_Hetero_Choice.pdf" TargetMode="External"/><Relationship Id="rId4" Type="http://schemas.openxmlformats.org/officeDocument/2006/relationships/hyperlink" Target="http://www.indiana.edu/~jslsoc/files_research/groupdif/groupwithprobabilities/groups-with-prob-2009-06-25.pdf" TargetMode="External"/></Relationships>
</file>

<file path=ppt/slides/_rels/slide51.xml.rels><?xml version="1.0" encoding="UTF-8" standalone="yes"?>
<Relationships xmlns="http://schemas.openxmlformats.org/package/2006/relationships"><Relationship Id="rId2" Type="http://schemas.openxmlformats.org/officeDocument/2006/relationships/hyperlink" Target="https://academicweb.nd.edu/~rwillia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722313" y="1371600"/>
            <a:ext cx="7772400" cy="1971675"/>
          </a:xfrm>
        </p:spPr>
        <p:txBody>
          <a:bodyPr>
            <a:normAutofit fontScale="90000"/>
          </a:bodyPr>
          <a:lstStyle/>
          <a:p>
            <a:pPr eaLnBrk="1" fontAlgn="auto" hangingPunct="1">
              <a:spcAft>
                <a:spcPts val="0"/>
              </a:spcAft>
              <a:defRPr/>
            </a:pPr>
            <a:r>
              <a:rPr lang="en-US" sz="2700" dirty="0">
                <a:ln w="12700">
                  <a:solidFill>
                    <a:srgbClr val="438086">
                      <a:shade val="90000"/>
                      <a:satMod val="150000"/>
                    </a:srgbClr>
                  </a:solidFill>
                </a:ln>
              </a:rPr>
              <a:t>Comparing Logit and </a:t>
            </a:r>
            <a:r>
              <a:rPr lang="en-US" sz="2700" dirty="0" err="1">
                <a:ln w="12700">
                  <a:solidFill>
                    <a:srgbClr val="438086">
                      <a:shade val="90000"/>
                      <a:satMod val="150000"/>
                    </a:srgbClr>
                  </a:solidFill>
                </a:ln>
              </a:rPr>
              <a:t>Probit</a:t>
            </a:r>
            <a:r>
              <a:rPr lang="en-US" sz="2700" dirty="0">
                <a:ln w="12700">
                  <a:solidFill>
                    <a:srgbClr val="438086">
                      <a:shade val="90000"/>
                      <a:satMod val="150000"/>
                    </a:srgbClr>
                  </a:solidFill>
                </a:ln>
              </a:rPr>
              <a:t> Coefficients Across Groups: Problems, Solutions, and Problems with the Solutions</a:t>
            </a:r>
            <a:br>
              <a:rPr lang="en-US" dirty="0"/>
            </a:br>
            <a:endParaRPr lang="en-US" dirty="0"/>
          </a:p>
        </p:txBody>
      </p:sp>
      <p:sp>
        <p:nvSpPr>
          <p:cNvPr id="5123" name="Subtitle 2"/>
          <p:cNvSpPr>
            <a:spLocks noGrp="1"/>
          </p:cNvSpPr>
          <p:nvPr>
            <p:ph type="body" idx="1"/>
          </p:nvPr>
        </p:nvSpPr>
        <p:spPr>
          <a:xfrm>
            <a:off x="722313" y="3367088"/>
            <a:ext cx="7772400" cy="1966912"/>
          </a:xfrm>
        </p:spPr>
        <p:txBody>
          <a:bodyPr/>
          <a:lstStyle/>
          <a:p>
            <a:pPr marL="63500" eaLnBrk="1" hangingPunct="1"/>
            <a:r>
              <a:rPr lang="en-US" dirty="0"/>
              <a:t>Richard Williams </a:t>
            </a:r>
          </a:p>
          <a:p>
            <a:pPr marL="63500" eaLnBrk="1" hangingPunct="1"/>
            <a:r>
              <a:rPr lang="en-US" dirty="0"/>
              <a:t>Notre Dame Sociology</a:t>
            </a:r>
          </a:p>
          <a:p>
            <a:pPr marL="63500" eaLnBrk="1" hangingPunct="1"/>
            <a:r>
              <a:rPr lang="en-US" dirty="0" err="1">
                <a:hlinkClick r:id="rId2"/>
              </a:rPr>
              <a:t>rwilliam@ND.Edu</a:t>
            </a:r>
            <a:endParaRPr lang="en-US" dirty="0"/>
          </a:p>
          <a:p>
            <a:pPr marL="63500" eaLnBrk="1" hangingPunct="1"/>
            <a:r>
              <a:rPr lang="en-US" dirty="0">
                <a:hlinkClick r:id="rId3"/>
              </a:rPr>
              <a:t>https://academicweb.nd.edu/~rwilliam</a:t>
            </a:r>
            <a:r>
              <a:rPr lang="en-US" dirty="0"/>
              <a:t> </a:t>
            </a:r>
          </a:p>
          <a:p>
            <a:pPr marL="63500" eaLnBrk="1" hangingPunct="1"/>
            <a:r>
              <a:rPr lang="en-US" dirty="0"/>
              <a:t>Last revised November 5,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4835" y="1447800"/>
            <a:ext cx="7539884"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7256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endParaRPr lang="en-US"/>
          </a:p>
        </p:txBody>
      </p:sp>
      <p:sp>
        <p:nvSpPr>
          <p:cNvPr id="17411" name="Rectangle 3"/>
          <p:cNvSpPr>
            <a:spLocks noGrp="1" noChangeArrowheads="1"/>
          </p:cNvSpPr>
          <p:nvPr>
            <p:ph idx="1"/>
          </p:nvPr>
        </p:nvSpPr>
        <p:spPr/>
        <p:txBody>
          <a:bodyPr/>
          <a:lstStyle/>
          <a:p>
            <a:pPr eaLnBrk="1" hangingPunct="1"/>
            <a:r>
              <a:rPr lang="en-US" sz="2000" dirty="0"/>
              <a:t>As his Table 1 shows, the effect of number of articles on promotion is about twice as great for males (.0737) as it is for females (.0340).</a:t>
            </a:r>
          </a:p>
          <a:p>
            <a:pPr eaLnBrk="1" hangingPunct="1"/>
            <a:r>
              <a:rPr lang="en-US" sz="2000" dirty="0"/>
              <a:t>If accurate, this difference suggests that men get a greater payoff from their published work than do females, ‘‘a conclusion that many would find troubling’’ (Allison 1999:186).</a:t>
            </a:r>
          </a:p>
          <a:p>
            <a:pPr eaLnBrk="1" hangingPunct="1"/>
            <a:r>
              <a:rPr lang="en-US" sz="2000" dirty="0"/>
              <a:t>BUT, Allison warns, women may have more heterogeneous career patterns, and unmeasured variables affecting chances for promotion may be more important for women than for men. </a:t>
            </a:r>
          </a:p>
          <a:p>
            <a:pPr lvl="1" eaLnBrk="1" hangingPunct="1"/>
            <a:r>
              <a:rPr lang="en-US" sz="2000" dirty="0"/>
              <a:t>Put another way, the error variance for women may be greater than the error variance for men</a:t>
            </a:r>
          </a:p>
          <a:p>
            <a:pPr lvl="1" eaLnBrk="1" hangingPunct="1"/>
            <a:r>
              <a:rPr lang="en-US" sz="2000" dirty="0"/>
              <a:t>This corresponds to the Case I we presented earlier.</a:t>
            </a:r>
          </a:p>
          <a:p>
            <a:pPr lvl="1" eaLnBrk="1" hangingPunct="1"/>
            <a:r>
              <a:rPr lang="en-US" sz="2000" dirty="0"/>
              <a:t>Unless the residual variability is identical across populations, the standardization of coefficients for each group will also differ.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t>Allison’s solution for the problem</a:t>
            </a:r>
          </a:p>
        </p:txBody>
      </p:sp>
      <p:sp>
        <p:nvSpPr>
          <p:cNvPr id="19459" name="Rectangle 3"/>
          <p:cNvSpPr>
            <a:spLocks noGrp="1" noChangeArrowheads="1"/>
          </p:cNvSpPr>
          <p:nvPr>
            <p:ph idx="1"/>
          </p:nvPr>
        </p:nvSpPr>
        <p:spPr/>
        <p:txBody>
          <a:bodyPr/>
          <a:lstStyle/>
          <a:p>
            <a:pPr eaLnBrk="1" hangingPunct="1"/>
            <a:r>
              <a:rPr lang="en-US"/>
              <a:t>Ergo, in his Table 2, Allison adds a parameter to the model he calls delta.  Delta adjusts for differences in residual variation across groups.  </a:t>
            </a:r>
          </a:p>
          <a:p>
            <a:pPr eaLnBrk="1" hangingPunct="1">
              <a:buFont typeface="Georgia" pitchFamily="18" charset="0"/>
              <a:buNone/>
            </a:pP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625" y="1295400"/>
            <a:ext cx="7490878"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1842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endParaRPr lang="en-US"/>
          </a:p>
        </p:txBody>
      </p:sp>
      <p:sp>
        <p:nvSpPr>
          <p:cNvPr id="20483" name="Rectangle 3"/>
          <p:cNvSpPr>
            <a:spLocks noGrp="1" noChangeArrowheads="1"/>
          </p:cNvSpPr>
          <p:nvPr>
            <p:ph idx="1"/>
          </p:nvPr>
        </p:nvSpPr>
        <p:spPr/>
        <p:txBody>
          <a:bodyPr/>
          <a:lstStyle/>
          <a:p>
            <a:pPr eaLnBrk="1" hangingPunct="1"/>
            <a:r>
              <a:rPr lang="en-US"/>
              <a:t>The delta-hat coefficient value –.26 in Allison’s Table 2 (first model) tells us that the standard deviation of the disturbance variance for men is 26 percent lower than the standard deviation for women.  </a:t>
            </a:r>
          </a:p>
          <a:p>
            <a:pPr lvl="1" eaLnBrk="1" hangingPunct="1"/>
            <a:r>
              <a:rPr lang="en-US"/>
              <a:t>This implies women have more variable career patterns than do men, which causes their coefficients to be lowered relative to men when differences in variability are not taken into account, as in the original logistic regressions.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endParaRPr lang="en-US"/>
          </a:p>
        </p:txBody>
      </p:sp>
      <p:sp>
        <p:nvSpPr>
          <p:cNvPr id="21507" name="Rectangle 3"/>
          <p:cNvSpPr>
            <a:spLocks noGrp="1" noChangeArrowheads="1"/>
          </p:cNvSpPr>
          <p:nvPr>
            <p:ph idx="1"/>
          </p:nvPr>
        </p:nvSpPr>
        <p:spPr/>
        <p:txBody>
          <a:bodyPr/>
          <a:lstStyle/>
          <a:p>
            <a:pPr eaLnBrk="1" hangingPunct="1"/>
            <a:r>
              <a:rPr lang="en-US"/>
              <a:t>Allison’s final model shows that the interaction term for Articles x Female is NOT statistically significant </a:t>
            </a:r>
          </a:p>
          <a:p>
            <a:pPr eaLnBrk="1" hangingPunct="1"/>
            <a:endParaRPr lang="en-US"/>
          </a:p>
          <a:p>
            <a:pPr eaLnBrk="1" hangingPunct="1"/>
            <a:r>
              <a:rPr lang="en-US"/>
              <a:t>Allison concludes “The apparent difference in the coefficients for article counts in Table 1 does not necessarily reflect a real difference in causal effects. It can be readily explained by differences in the degree of residual variation between men and women.”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t>Problems with Allison’s Approach</a:t>
            </a:r>
          </a:p>
        </p:txBody>
      </p:sp>
      <p:sp>
        <p:nvSpPr>
          <p:cNvPr id="22531" name="Content Placeholder 2"/>
          <p:cNvSpPr>
            <a:spLocks noGrp="1"/>
          </p:cNvSpPr>
          <p:nvPr>
            <p:ph idx="1"/>
          </p:nvPr>
        </p:nvSpPr>
        <p:spPr/>
        <p:txBody>
          <a:bodyPr/>
          <a:lstStyle/>
          <a:p>
            <a:r>
              <a:rPr lang="en-US" sz="3200" dirty="0"/>
              <a:t>Williams (2009) noted various problems with Allison’s approach</a:t>
            </a:r>
          </a:p>
          <a:p>
            <a:endParaRPr lang="en-US" sz="3200" dirty="0"/>
          </a:p>
          <a:p>
            <a:r>
              <a:rPr lang="en-US" sz="3200" dirty="0"/>
              <a:t>Allison’s test has difficulty distinguishing between cross-group differences in residual variability &amp; differences in coefficients. (I won’t explain why here; you can read the paper.)</a:t>
            </a:r>
          </a:p>
          <a:p>
            <a:endParaRPr lang="en-US" sz="2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endParaRPr lang="en-US"/>
          </a:p>
        </p:txBody>
      </p:sp>
      <p:sp>
        <p:nvSpPr>
          <p:cNvPr id="24579" name="Content Placeholder 2"/>
          <p:cNvSpPr>
            <a:spLocks noGrp="1"/>
          </p:cNvSpPr>
          <p:nvPr>
            <p:ph idx="1"/>
          </p:nvPr>
        </p:nvSpPr>
        <p:spPr/>
        <p:txBody>
          <a:bodyPr/>
          <a:lstStyle/>
          <a:p>
            <a:r>
              <a:rPr lang="en-US" dirty="0"/>
              <a:t>Also, Allison’s approach only allows for a single categorical variable in the variance equation. The sources of </a:t>
            </a:r>
            <a:r>
              <a:rPr lang="en-US" dirty="0" err="1"/>
              <a:t>heteroskedasticity</a:t>
            </a:r>
            <a:r>
              <a:rPr lang="en-US" dirty="0"/>
              <a:t> can be more complex than that; more variables may be involved, &amp; some of these may be continuous</a:t>
            </a:r>
          </a:p>
          <a:p>
            <a:r>
              <a:rPr lang="en-US" dirty="0" err="1"/>
              <a:t>Keele</a:t>
            </a:r>
            <a:r>
              <a:rPr lang="en-US" dirty="0"/>
              <a:t> &amp; Park (2006) show that a </a:t>
            </a:r>
            <a:r>
              <a:rPr lang="en-US" dirty="0" err="1"/>
              <a:t>mis-specificied</a:t>
            </a:r>
            <a:r>
              <a:rPr lang="en-US" dirty="0"/>
              <a:t> variance equation, e.g. one in which relevant variables are omitted, can actually be worse than having no variance equation at all.</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endParaRPr lang="en-US"/>
          </a:p>
        </p:txBody>
      </p:sp>
      <p:sp>
        <p:nvSpPr>
          <p:cNvPr id="25603" name="Content Placeholder 2"/>
          <p:cNvSpPr>
            <a:spLocks noGrp="1"/>
          </p:cNvSpPr>
          <p:nvPr>
            <p:ph idx="1"/>
          </p:nvPr>
        </p:nvSpPr>
        <p:spPr/>
        <p:txBody>
          <a:bodyPr/>
          <a:lstStyle/>
          <a:p>
            <a:r>
              <a:rPr lang="en-US" dirty="0"/>
              <a:t>Finally, Allison’s method only works with a dichotomous dependent variable</a:t>
            </a:r>
          </a:p>
          <a:p>
            <a:pPr lvl="1"/>
            <a:r>
              <a:rPr lang="en-US" dirty="0"/>
              <a:t>Models with binary </a:t>
            </a:r>
            <a:r>
              <a:rPr lang="en-US" dirty="0" err="1"/>
              <a:t>dvs</a:t>
            </a:r>
            <a:r>
              <a:rPr lang="en-US" dirty="0"/>
              <a:t> that allow for </a:t>
            </a:r>
            <a:r>
              <a:rPr lang="en-US" dirty="0" err="1"/>
              <a:t>heteroskedasticity</a:t>
            </a:r>
            <a:r>
              <a:rPr lang="en-US" dirty="0"/>
              <a:t> can be difficult to estimate</a:t>
            </a:r>
          </a:p>
          <a:p>
            <a:pPr lvl="1"/>
            <a:r>
              <a:rPr lang="en-US" dirty="0"/>
              <a:t>Ordinal dependent variables contain more information about Y* </a:t>
            </a:r>
          </a:p>
          <a:p>
            <a:r>
              <a:rPr lang="en-US" dirty="0"/>
              <a:t>Williams (2009, 2010) therefore proposed a more powerful alternative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t>A Broader Solution: Heterogeneous Choice Models</a:t>
            </a:r>
          </a:p>
        </p:txBody>
      </p:sp>
      <p:sp>
        <p:nvSpPr>
          <p:cNvPr id="26627" name="Content Placeholder 2"/>
          <p:cNvSpPr>
            <a:spLocks noGrp="1"/>
          </p:cNvSpPr>
          <p:nvPr>
            <p:ph idx="1"/>
          </p:nvPr>
        </p:nvSpPr>
        <p:spPr/>
        <p:txBody>
          <a:bodyPr/>
          <a:lstStyle/>
          <a:p>
            <a:r>
              <a:rPr lang="en-US"/>
              <a:t>Heterogeneous choice/ location-scale models explicitly specify the determinants of heteroskedasticity in an attempt to correct for it.</a:t>
            </a:r>
          </a:p>
          <a:p>
            <a:endParaRPr lang="en-US"/>
          </a:p>
          <a:p>
            <a:r>
              <a:rPr lang="en-US"/>
              <a:t>These models are also useful when the variability of underlying attitudes is itself of substantive interest.</a:t>
            </a:r>
            <a:r>
              <a:rPr lang="en-US" sz="2600"/>
              <a:t> </a:t>
            </a:r>
          </a:p>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endParaRPr lang="en-US" dirty="0"/>
          </a:p>
        </p:txBody>
      </p:sp>
      <p:sp>
        <p:nvSpPr>
          <p:cNvPr id="15363" name="Rectangle 3"/>
          <p:cNvSpPr>
            <a:spLocks noGrp="1" noChangeArrowheads="1"/>
          </p:cNvSpPr>
          <p:nvPr>
            <p:ph idx="1"/>
          </p:nvPr>
        </p:nvSpPr>
        <p:spPr/>
        <p:txBody>
          <a:bodyPr/>
          <a:lstStyle/>
          <a:p>
            <a:pPr eaLnBrk="1" hangingPunct="1">
              <a:lnSpc>
                <a:spcPct val="80000"/>
              </a:lnSpc>
            </a:pPr>
            <a:endParaRPr lang="en-US" sz="2400" dirty="0"/>
          </a:p>
          <a:p>
            <a:pPr eaLnBrk="1" hangingPunct="1">
              <a:lnSpc>
                <a:spcPct val="80000"/>
              </a:lnSpc>
            </a:pPr>
            <a:r>
              <a:rPr lang="en-US" dirty="0"/>
              <a:t>We often want to compare the effects of variables across groups, e.g. we want to see if the effect of education is the same for men as it is for women</a:t>
            </a:r>
          </a:p>
          <a:p>
            <a:pPr eaLnBrk="1" hangingPunct="1">
              <a:lnSpc>
                <a:spcPct val="80000"/>
              </a:lnSpc>
            </a:pPr>
            <a:endParaRPr lang="en-US" dirty="0"/>
          </a:p>
          <a:p>
            <a:pPr eaLnBrk="1" hangingPunct="1">
              <a:lnSpc>
                <a:spcPct val="80000"/>
              </a:lnSpc>
            </a:pPr>
            <a:r>
              <a:rPr lang="en-US" dirty="0"/>
              <a:t>Both OLS and logistic regression assume that error variances are the same for both groups</a:t>
            </a:r>
          </a:p>
          <a:p>
            <a:pPr eaLnBrk="1" hangingPunct="1">
              <a:lnSpc>
                <a:spcPct val="80000"/>
              </a:lnSpc>
              <a:buFont typeface="Georgia" pitchFamily="18" charset="0"/>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t>The Heterogeneous Choice (aka Location-Scale) Model</a:t>
            </a:r>
          </a:p>
        </p:txBody>
      </p:sp>
      <p:sp>
        <p:nvSpPr>
          <p:cNvPr id="27651" name="Rectangle 3"/>
          <p:cNvSpPr>
            <a:spLocks noGrp="1" noChangeArrowheads="1"/>
          </p:cNvSpPr>
          <p:nvPr>
            <p:ph idx="1"/>
          </p:nvPr>
        </p:nvSpPr>
        <p:spPr/>
        <p:txBody>
          <a:bodyPr/>
          <a:lstStyle/>
          <a:p>
            <a:pPr eaLnBrk="1" hangingPunct="1"/>
            <a:r>
              <a:rPr lang="en-US"/>
              <a:t>Can be used for binary or ordinal models</a:t>
            </a:r>
          </a:p>
          <a:p>
            <a:pPr eaLnBrk="1" hangingPunct="1"/>
            <a:r>
              <a:rPr lang="en-US"/>
              <a:t>Two equations, choice &amp; variance</a:t>
            </a:r>
          </a:p>
          <a:p>
            <a:pPr eaLnBrk="1" hangingPunct="1"/>
            <a:r>
              <a:rPr lang="en-US"/>
              <a:t>Binary case :</a:t>
            </a:r>
          </a:p>
        </p:txBody>
      </p:sp>
      <p:sp>
        <p:nvSpPr>
          <p:cNvPr id="27652"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latin typeface="Calibri" pitchFamily="34" charset="0"/>
            </a:endParaRPr>
          </a:p>
        </p:txBody>
      </p:sp>
      <p:graphicFrame>
        <p:nvGraphicFramePr>
          <p:cNvPr id="27653" name="Object 2"/>
          <p:cNvGraphicFramePr>
            <a:graphicFrameLocks noChangeAspect="1"/>
          </p:cNvGraphicFramePr>
          <p:nvPr/>
        </p:nvGraphicFramePr>
        <p:xfrm>
          <a:off x="685800" y="4419600"/>
          <a:ext cx="7848600" cy="1165225"/>
        </p:xfrm>
        <a:graphic>
          <a:graphicData uri="http://schemas.openxmlformats.org/presentationml/2006/ole">
            <mc:AlternateContent xmlns:mc="http://schemas.openxmlformats.org/markup-compatibility/2006">
              <mc:Choice xmlns:v="urn:schemas-microsoft-com:vml" Requires="v">
                <p:oleObj spid="_x0000_s27731" name="Equation" r:id="rId3" imgW="3276600" imgH="482600" progId="Equation.3">
                  <p:embed/>
                </p:oleObj>
              </mc:Choice>
              <mc:Fallback>
                <p:oleObj name="Equation" r:id="rId3" imgW="3276600" imgH="4826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4419600"/>
                        <a:ext cx="7848600" cy="116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endParaRPr lang="en-US"/>
          </a:p>
        </p:txBody>
      </p:sp>
      <p:sp>
        <p:nvSpPr>
          <p:cNvPr id="28675" name="Rectangle 3"/>
          <p:cNvSpPr>
            <a:spLocks noGrp="1" noChangeArrowheads="1"/>
          </p:cNvSpPr>
          <p:nvPr>
            <p:ph idx="1"/>
          </p:nvPr>
        </p:nvSpPr>
        <p:spPr/>
        <p:txBody>
          <a:bodyPr/>
          <a:lstStyle/>
          <a:p>
            <a:pPr eaLnBrk="1" hangingPunct="1"/>
            <a:r>
              <a:rPr lang="en-US" dirty="0"/>
              <a:t>Allison’s model with delta is actually a special case of a heterogeneous choice model, where the dependent variable is a dichotomy and the variance equation includes a single dichotomous variable that also appears in the choice equation. </a:t>
            </a:r>
          </a:p>
          <a:p>
            <a:pPr eaLnBrk="1" hangingPunct="1"/>
            <a:r>
              <a:rPr lang="en-US" dirty="0"/>
              <a:t>Allison’s results can easily be replicated with the user-written routine </a:t>
            </a:r>
            <a:r>
              <a:rPr lang="en-US" dirty="0" err="1"/>
              <a:t>oglm</a:t>
            </a:r>
            <a:r>
              <a:rPr lang="en-US" dirty="0"/>
              <a:t> (Williams, 2009, 2010) </a:t>
            </a:r>
          </a:p>
          <a:p>
            <a:pPr eaLnBrk="1" hangingPunct="1"/>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833045"/>
            <a:ext cx="7772400" cy="540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58342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endParaRPr lang="en-US"/>
          </a:p>
        </p:txBody>
      </p:sp>
      <p:sp>
        <p:nvSpPr>
          <p:cNvPr id="29699" name="Rectangle 3"/>
          <p:cNvSpPr>
            <a:spLocks noGrp="1" noChangeArrowheads="1"/>
          </p:cNvSpPr>
          <p:nvPr>
            <p:ph idx="1"/>
          </p:nvPr>
        </p:nvSpPr>
        <p:spPr/>
        <p:txBody>
          <a:bodyPr/>
          <a:lstStyle/>
          <a:p>
            <a:pPr eaLnBrk="1" hangingPunct="1"/>
            <a:r>
              <a:rPr lang="en-US" sz="2400" dirty="0"/>
              <a:t>As Williams (2009) notes, there are important advantages to turning to the broader class of heterogeneous choice models that can be estimated by </a:t>
            </a:r>
            <a:r>
              <a:rPr lang="en-US" sz="2400" dirty="0" err="1"/>
              <a:t>oglm</a:t>
            </a:r>
            <a:endParaRPr lang="en-US" sz="2400" dirty="0"/>
          </a:p>
          <a:p>
            <a:pPr lvl="1" eaLnBrk="1" hangingPunct="1"/>
            <a:r>
              <a:rPr lang="en-US" sz="2400" dirty="0"/>
              <a:t>Dependent variables can be ordinal rather than binary. This is important, because ordinal </a:t>
            </a:r>
            <a:r>
              <a:rPr lang="en-US" sz="2400" dirty="0" err="1"/>
              <a:t>vars</a:t>
            </a:r>
            <a:r>
              <a:rPr lang="en-US" sz="2400" dirty="0"/>
              <a:t> have more information and hence lead to better estimation</a:t>
            </a:r>
          </a:p>
          <a:p>
            <a:pPr lvl="1" eaLnBrk="1" hangingPunct="1"/>
            <a:r>
              <a:rPr lang="en-US" sz="2400" dirty="0"/>
              <a:t>The variance equation need not be limited to a single binary grouping variable, which (hopefully) reduces the likelihood that the variance equation will be </a:t>
            </a:r>
            <a:r>
              <a:rPr lang="en-US" sz="2400" dirty="0" err="1"/>
              <a:t>mis</a:t>
            </a:r>
            <a:r>
              <a:rPr lang="en-US" sz="2400" dirty="0"/>
              <a:t>-specified</a:t>
            </a:r>
          </a:p>
          <a:p>
            <a:pPr lvl="1" eaLnBrk="1" hangingPunct="1"/>
            <a:endParaRPr 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dirty="0"/>
              <a:t>Williams (2010) also notes that, even if the researcher does not want to present a </a:t>
            </a:r>
            <a:r>
              <a:rPr lang="en-US" sz="2400" dirty="0" err="1"/>
              <a:t>heterogenous</a:t>
            </a:r>
            <a:r>
              <a:rPr lang="en-US" sz="2400" dirty="0"/>
              <a:t> choice model, estimating one can be useful from a diagnostic standpoint</a:t>
            </a:r>
          </a:p>
          <a:p>
            <a:pPr lvl="1"/>
            <a:r>
              <a:rPr lang="en-US" sz="2400" dirty="0"/>
              <a:t>Often, the appearance of </a:t>
            </a:r>
            <a:r>
              <a:rPr lang="en-US" sz="2400" dirty="0" err="1"/>
              <a:t>heteroskedasticity</a:t>
            </a:r>
            <a:r>
              <a:rPr lang="en-US" sz="2400" dirty="0"/>
              <a:t> is actually caused by other problems in model specification, e.g. variables are omitted, variables should be transformed (e.g. logged), squared terms should be added</a:t>
            </a:r>
          </a:p>
          <a:p>
            <a:pPr lvl="1"/>
            <a:r>
              <a:rPr lang="en-US" sz="2400" dirty="0"/>
              <a:t>Williams (2010) shows that the </a:t>
            </a:r>
            <a:r>
              <a:rPr lang="en-US" sz="2400" dirty="0" err="1"/>
              <a:t>heteroskedasticity</a:t>
            </a:r>
            <a:r>
              <a:rPr lang="en-US" sz="2400" dirty="0"/>
              <a:t> issues in Allison’s models go away if articles^2 is added to the model</a:t>
            </a:r>
          </a:p>
        </p:txBody>
      </p:sp>
    </p:spTree>
    <p:extLst>
      <p:ext uri="{BB962C8B-B14F-4D97-AF65-F5344CB8AC3E}">
        <p14:creationId xmlns:p14="http://schemas.microsoft.com/office/powerpoint/2010/main" val="3138270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2635" y="1066800"/>
            <a:ext cx="8044873"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07661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2717" y="914400"/>
            <a:ext cx="813343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06004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Problems with heterogeneous choice models</a:t>
            </a:r>
          </a:p>
        </p:txBody>
      </p:sp>
      <p:sp>
        <p:nvSpPr>
          <p:cNvPr id="3" name="Content Placeholder 2"/>
          <p:cNvSpPr>
            <a:spLocks noGrp="1"/>
          </p:cNvSpPr>
          <p:nvPr>
            <p:ph idx="1"/>
          </p:nvPr>
        </p:nvSpPr>
        <p:spPr/>
        <p:txBody>
          <a:bodyPr/>
          <a:lstStyle/>
          <a:p>
            <a:r>
              <a:rPr lang="en-US" dirty="0"/>
              <a:t>Models can be difficult to estimate, although this is generally less problematic with ordinal variables</a:t>
            </a:r>
          </a:p>
          <a:p>
            <a:r>
              <a:rPr lang="en-US" dirty="0"/>
              <a:t>While you have more flexibility when specifying the variance equation, a </a:t>
            </a:r>
            <a:r>
              <a:rPr lang="en-US" dirty="0" err="1"/>
              <a:t>mis</a:t>
            </a:r>
            <a:r>
              <a:rPr lang="en-US" dirty="0"/>
              <a:t>-specified equation can still be worse than no equation at all</a:t>
            </a:r>
          </a:p>
          <a:p>
            <a:r>
              <a:rPr lang="en-US" dirty="0"/>
              <a:t>But the most critical problem of all may be…</a:t>
            </a:r>
          </a:p>
        </p:txBody>
      </p:sp>
    </p:spTree>
    <p:extLst>
      <p:ext uri="{BB962C8B-B14F-4D97-AF65-F5344CB8AC3E}">
        <p14:creationId xmlns:p14="http://schemas.microsoft.com/office/powerpoint/2010/main" val="42730390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t>Problem: Radically different interpretations are possible</a:t>
            </a:r>
          </a:p>
        </p:txBody>
      </p:sp>
      <p:sp>
        <p:nvSpPr>
          <p:cNvPr id="30723" name="Content Placeholder 2"/>
          <p:cNvSpPr>
            <a:spLocks noGrp="1"/>
          </p:cNvSpPr>
          <p:nvPr>
            <p:ph idx="1"/>
          </p:nvPr>
        </p:nvSpPr>
        <p:spPr/>
        <p:txBody>
          <a:bodyPr/>
          <a:lstStyle/>
          <a:p>
            <a:r>
              <a:rPr lang="en-US" sz="2400" dirty="0"/>
              <a:t>An issue to be aware of with heterogeneous choice models is that radically different interpretations of the results are possible</a:t>
            </a:r>
          </a:p>
          <a:p>
            <a:pPr lvl="1"/>
            <a:r>
              <a:rPr lang="en-US" sz="2200" dirty="0"/>
              <a:t>Hauser and Andrew (2006), for example, proposed a seemingly different model for assessing differences in the effects of variables across groups (where in their case, the groups were different educational transitions)</a:t>
            </a:r>
          </a:p>
          <a:p>
            <a:pPr lvl="1"/>
            <a:r>
              <a:rPr lang="en-US" sz="2200" dirty="0"/>
              <a:t>They called it the </a:t>
            </a:r>
            <a:r>
              <a:rPr lang="en-US" sz="2200" i="1" dirty="0"/>
              <a:t>logistic response model with proportionality constraints</a:t>
            </a:r>
            <a:r>
              <a:rPr lang="en-US" sz="2200" dirty="0"/>
              <a:t> (LRPC):</a:t>
            </a:r>
          </a:p>
        </p:txBody>
      </p:sp>
      <p:pic>
        <p:nvPicPr>
          <p:cNvPr id="614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5486400"/>
            <a:ext cx="5410199" cy="10862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endParaRPr lang="en-US"/>
          </a:p>
        </p:txBody>
      </p:sp>
      <p:sp>
        <p:nvSpPr>
          <p:cNvPr id="34819" name="Rectangle 3"/>
          <p:cNvSpPr>
            <a:spLocks noGrp="1" noChangeArrowheads="1"/>
          </p:cNvSpPr>
          <p:nvPr>
            <p:ph idx="1"/>
          </p:nvPr>
        </p:nvSpPr>
        <p:spPr/>
        <p:txBody>
          <a:bodyPr/>
          <a:lstStyle/>
          <a:p>
            <a:pPr eaLnBrk="1" hangingPunct="1">
              <a:lnSpc>
                <a:spcPct val="80000"/>
              </a:lnSpc>
            </a:pPr>
            <a:r>
              <a:rPr lang="en-US" sz="2400" dirty="0"/>
              <a:t>Instead of having to estimate a different set of coefficients for each group/transition, you estimate a single set of coefficients, along with one </a:t>
            </a:r>
            <a:r>
              <a:rPr lang="en-US" sz="2400" dirty="0" err="1"/>
              <a:t>λj</a:t>
            </a:r>
            <a:r>
              <a:rPr lang="en-US" sz="2400" dirty="0"/>
              <a:t> proportionality factor for each group/ transition (λ</a:t>
            </a:r>
            <a:r>
              <a:rPr lang="en-US" sz="2400" baseline="-25000" dirty="0"/>
              <a:t>1</a:t>
            </a:r>
            <a:r>
              <a:rPr lang="en-US" sz="2400" dirty="0"/>
              <a:t> is constrained to equal 1)</a:t>
            </a:r>
          </a:p>
          <a:p>
            <a:pPr lvl="1" eaLnBrk="1" hangingPunct="1"/>
            <a:r>
              <a:rPr lang="en-US" sz="2200" dirty="0"/>
              <a:t>The proportionality constraints would hold if, say, the coefficients for the 2</a:t>
            </a:r>
            <a:r>
              <a:rPr lang="en-US" sz="2200" baseline="30000" dirty="0"/>
              <a:t>nd</a:t>
            </a:r>
            <a:r>
              <a:rPr lang="en-US" sz="2200" dirty="0"/>
              <a:t> group were all 2/3 as large as the corresponding coefficients for the first group, the coefficients for the 3</a:t>
            </a:r>
            <a:r>
              <a:rPr lang="en-US" sz="2200" baseline="30000" dirty="0"/>
              <a:t>rd</a:t>
            </a:r>
            <a:r>
              <a:rPr lang="en-US" sz="2200" dirty="0"/>
              <a:t> group were all half as large as for the first group, etc.</a:t>
            </a:r>
          </a:p>
          <a:p>
            <a:pPr marL="109537" indent="0" eaLnBrk="1" hangingPunct="1">
              <a:lnSpc>
                <a:spcPct val="80000"/>
              </a:lnSpc>
              <a:buNone/>
            </a:pPr>
            <a:endParaRPr lang="en-US" sz="2400" baseline="-25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49488"/>
            <a:ext cx="8229600" cy="4456112"/>
          </a:xfrm>
        </p:spPr>
        <p:txBody>
          <a:bodyPr/>
          <a:lstStyle/>
          <a:p>
            <a:r>
              <a:rPr lang="en-US" dirty="0"/>
              <a:t>When that assumption is violated in OLS, the consequences are often minor: standard errors and significance tests are a bit off but coefficients remain unbiased.</a:t>
            </a:r>
          </a:p>
          <a:p>
            <a:endParaRPr lang="en-US" dirty="0"/>
          </a:p>
          <a:p>
            <a:r>
              <a:rPr lang="en-US" dirty="0"/>
              <a:t>But when a binary or ordinal regression model incorrectly assumes that error variances are the same for all cases, the standard errors are wrong and (unlike OLS regression) the parameter estimates are wrong too. </a:t>
            </a:r>
          </a:p>
        </p:txBody>
      </p:sp>
    </p:spTree>
    <p:extLst>
      <p:ext uri="{BB962C8B-B14F-4D97-AF65-F5344CB8AC3E}">
        <p14:creationId xmlns:p14="http://schemas.microsoft.com/office/powerpoint/2010/main" val="7446800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Models compared</a:t>
            </a:r>
          </a:p>
        </p:txBody>
      </p:sp>
      <p:pic>
        <p:nvPicPr>
          <p:cNvPr id="6553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4191000"/>
            <a:ext cx="5407621" cy="1085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55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 y="2849563"/>
            <a:ext cx="7847013" cy="1162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70961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endParaRPr lang="en-US"/>
          </a:p>
        </p:txBody>
      </p:sp>
      <p:sp>
        <p:nvSpPr>
          <p:cNvPr id="35843" name="Rectangle 3"/>
          <p:cNvSpPr>
            <a:spLocks noGrp="1" noChangeArrowheads="1"/>
          </p:cNvSpPr>
          <p:nvPr>
            <p:ph idx="1"/>
          </p:nvPr>
        </p:nvSpPr>
        <p:spPr/>
        <p:txBody>
          <a:bodyPr/>
          <a:lstStyle/>
          <a:p>
            <a:pPr eaLnBrk="1" hangingPunct="1">
              <a:lnSpc>
                <a:spcPct val="90000"/>
              </a:lnSpc>
            </a:pPr>
            <a:r>
              <a:rPr lang="en-US" sz="2000" dirty="0"/>
              <a:t>Hauser &amp; Andrew note, however, that “one cannot distinguish empirically between the hypothesis of uniform proportionality of effects across transitions and the hypothesis that group differences between parameters of binary regressions are artifacts of heterogeneity between groups in residual variation.” (p. 8)</a:t>
            </a:r>
          </a:p>
          <a:p>
            <a:pPr eaLnBrk="1" hangingPunct="1"/>
            <a:r>
              <a:rPr lang="en-US" sz="2000" dirty="0"/>
              <a:t>Williams (2010) showed that, even though the rationales behind the models are totally different, the heterogeneous choice models estimated by </a:t>
            </a:r>
            <a:r>
              <a:rPr lang="en-US" sz="2000" dirty="0" err="1"/>
              <a:t>oglm</a:t>
            </a:r>
            <a:r>
              <a:rPr lang="en-US" sz="2000" dirty="0"/>
              <a:t> produce identical fits to the LRPC models estimated by Hauser and Andrew; simple algebra converts one model’s parameters into the other’s</a:t>
            </a:r>
          </a:p>
          <a:p>
            <a:pPr eaLnBrk="1" hangingPunct="1"/>
            <a:r>
              <a:rPr lang="en-US" sz="2000" dirty="0"/>
              <a:t>Williams further showed that Hauser &amp; Andrew’s software produced the exact same coefficients that Allison’s software did when used with Allison’s data</a:t>
            </a:r>
          </a:p>
          <a:p>
            <a:pPr eaLnBrk="1" hangingPunct="1">
              <a:lnSpc>
                <a:spcPct val="90000"/>
              </a:lnSpc>
            </a:pPr>
            <a:endParaRPr lang="en-US"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1830"/>
          <a:stretch/>
        </p:blipFill>
        <p:spPr bwMode="auto">
          <a:xfrm>
            <a:off x="381000" y="1524000"/>
            <a:ext cx="8345750" cy="2560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91755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914400"/>
            <a:ext cx="8458200" cy="473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89789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endParaRPr lang="en-US"/>
          </a:p>
        </p:txBody>
      </p:sp>
      <p:sp>
        <p:nvSpPr>
          <p:cNvPr id="40963" name="Content Placeholder 2"/>
          <p:cNvSpPr>
            <a:spLocks noGrp="1"/>
          </p:cNvSpPr>
          <p:nvPr>
            <p:ph idx="1"/>
          </p:nvPr>
        </p:nvSpPr>
        <p:spPr/>
        <p:txBody>
          <a:bodyPr/>
          <a:lstStyle/>
          <a:p>
            <a:r>
              <a:rPr lang="en-US" sz="2400"/>
              <a:t>But, the theoretical concerns that motivated their models and programs lead to radically different interpretations of the results.  </a:t>
            </a:r>
          </a:p>
          <a:p>
            <a:pPr lvl="1"/>
            <a:r>
              <a:rPr lang="en-US" sz="2200"/>
              <a:t>According to Allison’s theory (and the theory behind the heterogeneous choice model) apparent differences in effects between men and women are an artifact of differences in residual variability.  </a:t>
            </a:r>
          </a:p>
          <a:p>
            <a:pPr lvl="1"/>
            <a:r>
              <a:rPr lang="en-US" sz="2200"/>
              <a:t>Once these differences are taken into account, there is no significant difference in the effect of articles across groups, implying there is no gender inequality in the tenure process.  </a:t>
            </a:r>
          </a:p>
          <a:p>
            <a:endParaRPr lang="en-US" sz="24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endParaRPr lang="en-US"/>
          </a:p>
        </p:txBody>
      </p:sp>
      <p:sp>
        <p:nvSpPr>
          <p:cNvPr id="41987" name="Content Placeholder 2"/>
          <p:cNvSpPr>
            <a:spLocks noGrp="1"/>
          </p:cNvSpPr>
          <p:nvPr>
            <p:ph idx="1"/>
          </p:nvPr>
        </p:nvSpPr>
        <p:spPr/>
        <p:txBody>
          <a:bodyPr/>
          <a:lstStyle/>
          <a:p>
            <a:r>
              <a:rPr lang="en-US" sz="2200" dirty="0"/>
              <a:t>Someone looking at these exact same numbers from the viewpoint of the LRPC, however, would conclude that the effect of articles (and every other variable for that matter) is 26 percent smaller for women than it is men.  </a:t>
            </a:r>
          </a:p>
          <a:p>
            <a:r>
              <a:rPr lang="en-US" sz="2200" dirty="0"/>
              <a:t>Those who believed that the LRPC was the theoretically correct model would likely conclude that there is substantial gender inequality in the tenure promotion process.</a:t>
            </a:r>
          </a:p>
          <a:p>
            <a:r>
              <a:rPr lang="en-US" sz="2200" dirty="0"/>
              <a:t>For any given problem, strong substantive arguments might be made for one perspective or the other.  </a:t>
            </a:r>
          </a:p>
          <a:p>
            <a:r>
              <a:rPr lang="en-US" sz="2200" dirty="0"/>
              <a:t>Researchers using any of these models should realize, however, that there is often if not always a radically different interpretation that, empirically, fits the data just as well. </a:t>
            </a:r>
          </a:p>
          <a:p>
            <a:endParaRPr lang="en-US" sz="2200" dirty="0"/>
          </a:p>
          <a:p>
            <a:endParaRPr lang="en-US" sz="22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Long’s solution</a:t>
            </a:r>
          </a:p>
        </p:txBody>
      </p:sp>
      <p:sp>
        <p:nvSpPr>
          <p:cNvPr id="3" name="Content Placeholder 2"/>
          <p:cNvSpPr>
            <a:spLocks noGrp="1"/>
          </p:cNvSpPr>
          <p:nvPr>
            <p:ph idx="1"/>
          </p:nvPr>
        </p:nvSpPr>
        <p:spPr/>
        <p:txBody>
          <a:bodyPr/>
          <a:lstStyle/>
          <a:p>
            <a:r>
              <a:rPr lang="en-US" sz="2400" dirty="0"/>
              <a:t>Long (2009) looks at these same sorts of problems, but proposes a different analytical approach. He says</a:t>
            </a:r>
          </a:p>
          <a:p>
            <a:pPr lvl="1"/>
            <a:r>
              <a:rPr lang="en-US" sz="2200" dirty="0"/>
              <a:t>“An alternative approach [to Allison]… uses predicted probabilities. Since predicted probabilities are unaffected by residual variation, tests of the equality of predicted probabilities across groups can be used for group comparisons without assuming the equality of the regression coefficients of some variables… Testing the equality of predicted probabilities requires multiple tests since group differences in predictions vary with the levels of the variables in the model.”</a:t>
            </a:r>
          </a:p>
        </p:txBody>
      </p:sp>
    </p:spTree>
    <p:extLst>
      <p:ext uri="{BB962C8B-B14F-4D97-AF65-F5344CB8AC3E}">
        <p14:creationId xmlns:p14="http://schemas.microsoft.com/office/powerpoint/2010/main" val="10652046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55D49-6036-4412-91D5-DF68F74D7E4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1D97021-33C6-4D1C-901A-A39FCEEFD35A}"/>
              </a:ext>
            </a:extLst>
          </p:cNvPr>
          <p:cNvSpPr>
            <a:spLocks noGrp="1"/>
          </p:cNvSpPr>
          <p:nvPr>
            <p:ph idx="1"/>
          </p:nvPr>
        </p:nvSpPr>
        <p:spPr/>
        <p:txBody>
          <a:bodyPr/>
          <a:lstStyle/>
          <a:p>
            <a:r>
              <a:rPr lang="en-US" dirty="0"/>
              <a:t>Long’s approach lets all coefficients differ by group. In the following example he uses interaction terms so that the male and female coefficients can freely differ.</a:t>
            </a:r>
          </a:p>
          <a:p>
            <a:r>
              <a:rPr lang="en-US" dirty="0"/>
              <a:t>He then estimates marginal effects for the gender variable across a range of values for # of articles, to see whether and how the predicted values for men and women differ</a:t>
            </a:r>
          </a:p>
        </p:txBody>
      </p:sp>
    </p:spTree>
    <p:extLst>
      <p:ext uri="{BB962C8B-B14F-4D97-AF65-F5344CB8AC3E}">
        <p14:creationId xmlns:p14="http://schemas.microsoft.com/office/powerpoint/2010/main" val="39721287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0600" y="2667000"/>
            <a:ext cx="7014138"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p:cNvSpPr>
            <a:spLocks noGrp="1"/>
          </p:cNvSpPr>
          <p:nvPr>
            <p:ph type="title"/>
          </p:nvPr>
        </p:nvSpPr>
        <p:spPr/>
        <p:txBody>
          <a:bodyPr/>
          <a:lstStyle/>
          <a:p>
            <a:r>
              <a:rPr lang="en-US" dirty="0"/>
              <a:t>A simple example of Long’s technique</a:t>
            </a:r>
          </a:p>
        </p:txBody>
      </p:sp>
      <p:sp>
        <p:nvSpPr>
          <p:cNvPr id="5" name="Content Placeholder 4"/>
          <p:cNvSpPr>
            <a:spLocks noGrp="1"/>
          </p:cNvSpPr>
          <p:nvPr>
            <p:ph idx="1"/>
          </p:nvPr>
        </p:nvSpPr>
        <p:spPr/>
        <p:txBody>
          <a:bodyPr/>
          <a:lstStyle/>
          <a:p>
            <a:pPr marL="109537" indent="0">
              <a:buNone/>
            </a:pPr>
            <a:r>
              <a:rPr lang="en-US" dirty="0"/>
              <a:t> </a:t>
            </a:r>
          </a:p>
        </p:txBody>
      </p:sp>
    </p:spTree>
    <p:extLst>
      <p:ext uri="{BB962C8B-B14F-4D97-AF65-F5344CB8AC3E}">
        <p14:creationId xmlns:p14="http://schemas.microsoft.com/office/powerpoint/2010/main" val="1766167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4005" y="1219200"/>
            <a:ext cx="7270905"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99776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2400" dirty="0"/>
              <a:t>We often think that the observed binary or ordinal variable y is a collapsed version of a latent continuous unobserved variable y*.</a:t>
            </a:r>
          </a:p>
          <a:p>
            <a:r>
              <a:rPr lang="en-US" sz="2400" dirty="0"/>
              <a:t>Because y* is unobserved, its metric has to be fixed in some way. This is typically done by scaling y* so that its residual variance is </a:t>
            </a:r>
            <a:r>
              <a:rPr lang="el-GR" sz="2400" dirty="0"/>
              <a:t>π</a:t>
            </a:r>
            <a:r>
              <a:rPr lang="en-US" sz="2400" baseline="30000" dirty="0"/>
              <a:t>2</a:t>
            </a:r>
            <a:r>
              <a:rPr lang="en-US" sz="2400" dirty="0"/>
              <a:t>/3 = 3.29. </a:t>
            </a:r>
          </a:p>
          <a:p>
            <a:r>
              <a:rPr lang="en-US" sz="2400" dirty="0"/>
              <a:t>But this creates problems similar to those encountered when analyzing standardized coefficients in OLS</a:t>
            </a:r>
          </a:p>
          <a:p>
            <a:pPr lvl="1"/>
            <a:r>
              <a:rPr lang="en-US" sz="2200" dirty="0"/>
              <a:t>unless the residual variance really is the same in both groups (i.e. errors are </a:t>
            </a:r>
            <a:r>
              <a:rPr lang="en-US" sz="2200" dirty="0" err="1"/>
              <a:t>homoskedastic</a:t>
            </a:r>
            <a:r>
              <a:rPr lang="en-US" sz="2200" dirty="0"/>
              <a:t>) the coefficients will be scaled differently and will </a:t>
            </a:r>
            <a:r>
              <a:rPr lang="en-US" sz="2200" i="1" dirty="0"/>
              <a:t>not</a:t>
            </a:r>
            <a:r>
              <a:rPr lang="en-US" sz="2200" dirty="0"/>
              <a:t> be comparable.</a:t>
            </a:r>
          </a:p>
        </p:txBody>
      </p:sp>
    </p:spTree>
    <p:extLst>
      <p:ext uri="{BB962C8B-B14F-4D97-AF65-F5344CB8AC3E}">
        <p14:creationId xmlns:p14="http://schemas.microsoft.com/office/powerpoint/2010/main" val="1374211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5400" y="1032628"/>
            <a:ext cx="6189807" cy="452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00919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This simple example shows that the predicted probabilities of tenure for men and women differ little for small numbers of articles; indeed the differences are not even statistically significant for 8 articles or less.</a:t>
            </a:r>
          </a:p>
          <a:p>
            <a:r>
              <a:rPr lang="en-US" dirty="0"/>
              <a:t>The differences become greater as the number of articles increases. For example, a women with 40 articles is predicted to be 45 percent less likely to get tenure than a man with 40 articles.</a:t>
            </a:r>
          </a:p>
        </p:txBody>
      </p:sp>
    </p:spTree>
    <p:extLst>
      <p:ext uri="{BB962C8B-B14F-4D97-AF65-F5344CB8AC3E}">
        <p14:creationId xmlns:p14="http://schemas.microsoft.com/office/powerpoint/2010/main" val="19124416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200" dirty="0"/>
              <a:t>The analyses can be further extended by adding more variables to the model, and/or by doing various subgroup analyses, e.g. comparing women at high-prestige universities with men at high prestige Universities</a:t>
            </a:r>
          </a:p>
          <a:p>
            <a:r>
              <a:rPr lang="en-US" sz="2200" dirty="0"/>
              <a:t>As Long says, this can lead to “more complex conclusions on how groups differ in the effect of a variable.”</a:t>
            </a:r>
          </a:p>
          <a:p>
            <a:r>
              <a:rPr lang="en-US" sz="2200" dirty="0"/>
              <a:t>If you are lucky, the differences in predicted probabilities may disappear altogether, e.g. variables added to the model may be able to account for the initially observed group differences.</a:t>
            </a:r>
          </a:p>
          <a:p>
            <a:r>
              <a:rPr lang="en-US" sz="2200" dirty="0"/>
              <a:t>But if they don’t…</a:t>
            </a:r>
          </a:p>
        </p:txBody>
      </p:sp>
    </p:spTree>
    <p:extLst>
      <p:ext uri="{BB962C8B-B14F-4D97-AF65-F5344CB8AC3E}">
        <p14:creationId xmlns:p14="http://schemas.microsoft.com/office/powerpoint/2010/main" val="24534138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Critique of Long</a:t>
            </a:r>
          </a:p>
        </p:txBody>
      </p:sp>
      <p:sp>
        <p:nvSpPr>
          <p:cNvPr id="3" name="Content Placeholder 2"/>
          <p:cNvSpPr>
            <a:spLocks noGrp="1"/>
          </p:cNvSpPr>
          <p:nvPr>
            <p:ph idx="1"/>
          </p:nvPr>
        </p:nvSpPr>
        <p:spPr/>
        <p:txBody>
          <a:bodyPr/>
          <a:lstStyle/>
          <a:p>
            <a:r>
              <a:rPr lang="en-US" sz="2400" dirty="0"/>
              <a:t>The predictive margins produced by Long’s approach might be seen as a sort of high-tech </a:t>
            </a:r>
            <a:r>
              <a:rPr lang="en-US" sz="2400" dirty="0" err="1"/>
              <a:t>descriptives</a:t>
            </a:r>
            <a:r>
              <a:rPr lang="en-US" sz="2400" dirty="0"/>
              <a:t>. They illustrate the predicted differences between groups after controlling for other variables.</a:t>
            </a:r>
          </a:p>
          <a:p>
            <a:r>
              <a:rPr lang="en-US" sz="2400" dirty="0"/>
              <a:t>Description can be very useful. In this case we see that the predicted probabilities of tenure differ dramatically by gender and the number of articles published.</a:t>
            </a:r>
          </a:p>
          <a:p>
            <a:r>
              <a:rPr lang="en-US" sz="2400" dirty="0"/>
              <a:t>Once such differences in predicted probabilities are discovered, policy makers may decide that some sort of corrective action should be considered.</a:t>
            </a:r>
          </a:p>
        </p:txBody>
      </p:sp>
    </p:spTree>
    <p:extLst>
      <p:ext uri="{BB962C8B-B14F-4D97-AF65-F5344CB8AC3E}">
        <p14:creationId xmlns:p14="http://schemas.microsoft.com/office/powerpoint/2010/main" val="34304000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dirty="0"/>
              <a:t>At the same time, Long’s approach may be frustrating because it doesn’t try to explain why the differences exist. </a:t>
            </a:r>
          </a:p>
          <a:p>
            <a:pPr lvl="1"/>
            <a:r>
              <a:rPr lang="en-US" sz="2400" dirty="0"/>
              <a:t>Are the differences due to the fact that men are rewarded more for the articles they publish?</a:t>
            </a:r>
          </a:p>
          <a:p>
            <a:pPr lvl="1"/>
            <a:r>
              <a:rPr lang="en-US" sz="2400" dirty="0"/>
              <a:t>Or, are they due to the fact that residual variability differs by gender? Perhaps women’s careers are disrupted more by family or other matters.</a:t>
            </a:r>
          </a:p>
          <a:p>
            <a:pPr lvl="1"/>
            <a:r>
              <a:rPr lang="en-US" sz="2400" dirty="0"/>
              <a:t>Long’s approach lets all coefficients differ by group, rather than try to determine which variable effects are different in each group.</a:t>
            </a:r>
          </a:p>
        </p:txBody>
      </p:sp>
    </p:spTree>
    <p:extLst>
      <p:ext uri="{BB962C8B-B14F-4D97-AF65-F5344CB8AC3E}">
        <p14:creationId xmlns:p14="http://schemas.microsoft.com/office/powerpoint/2010/main" val="35594607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81000" y="2286000"/>
            <a:ext cx="8229600" cy="4324350"/>
          </a:xfrm>
        </p:spPr>
        <p:txBody>
          <a:bodyPr/>
          <a:lstStyle/>
          <a:p>
            <a:r>
              <a:rPr lang="en-US" sz="1600" dirty="0"/>
              <a:t>From a policy standpoint, we would like to know what is causing these observed differences in predicted probabilities</a:t>
            </a:r>
          </a:p>
          <a:p>
            <a:pPr lvl="1"/>
            <a:r>
              <a:rPr lang="en-US" sz="1600" dirty="0"/>
              <a:t>If it is because women are rewarded less for each article they write, we may want to examine if women’s work is not being evaluated fairly</a:t>
            </a:r>
          </a:p>
          <a:p>
            <a:pPr lvl="1"/>
            <a:endParaRPr lang="en-US" sz="1600" dirty="0"/>
          </a:p>
          <a:p>
            <a:pPr lvl="1"/>
            <a:r>
              <a:rPr lang="en-US" sz="1600" dirty="0"/>
              <a:t>If it is because of differences in residual variability, we may want to further examine why that is. For example, if family obligations create more career hurdles for women then they do men, how can we make the workplace more family-friendly?</a:t>
            </a:r>
          </a:p>
          <a:p>
            <a:pPr lvl="1"/>
            <a:endParaRPr lang="en-US" sz="1600" dirty="0"/>
          </a:p>
          <a:p>
            <a:pPr lvl="1"/>
            <a:r>
              <a:rPr lang="en-US" sz="1600" dirty="0"/>
              <a:t>But if we do not know what is causing the differences, we aren’t even sure where to start if we want to eliminate them.</a:t>
            </a:r>
          </a:p>
          <a:p>
            <a:pPr lvl="1"/>
            <a:endParaRPr lang="en-US" sz="1600" dirty="0"/>
          </a:p>
          <a:p>
            <a:pPr lvl="1"/>
            <a:r>
              <a:rPr lang="en-US" sz="1600" dirty="0"/>
              <a:t>In short, Long’s approach using marginal effects lets us see where differences exist across groups but does not try to explain what causes them.</a:t>
            </a:r>
          </a:p>
        </p:txBody>
      </p:sp>
    </p:spTree>
    <p:extLst>
      <p:ext uri="{BB962C8B-B14F-4D97-AF65-F5344CB8AC3E}">
        <p14:creationId xmlns:p14="http://schemas.microsoft.com/office/powerpoint/2010/main" val="6514509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1800" dirty="0"/>
              <a:t>Long defends his approach by arguing:</a:t>
            </a:r>
          </a:p>
          <a:p>
            <a:pPr lvl="1"/>
            <a:r>
              <a:rPr lang="en-US" sz="1800" dirty="0"/>
              <a:t>For many things, like his report on women in science for the NAS, predictions were of much more interest than was the slope of articles or unobserved heterogeneity.</a:t>
            </a:r>
          </a:p>
          <a:p>
            <a:pPr lvl="1"/>
            <a:r>
              <a:rPr lang="en-US" sz="1800" dirty="0"/>
              <a:t>using other information, e.g. on the history of women in science, may resolve issues far more effectively than the types of assumptions that are needed to be able to disentangle differences in coefficients and unobserved heterogeneity</a:t>
            </a:r>
          </a:p>
          <a:p>
            <a:pPr lvl="1"/>
            <a:r>
              <a:rPr lang="en-US" sz="1800" dirty="0"/>
              <a:t>there are times when predictive margins provide more insights than simple answers to yes no hypotheses. For example, there can be cases where, overall the lines for men and women are the same (can't reject they are equal), yet they differ significantly when testing equality at a particular case. Both are valid, but overreliance on one, omnibus test is not a good thing in general.</a:t>
            </a:r>
          </a:p>
        </p:txBody>
      </p:sp>
    </p:spTree>
    <p:extLst>
      <p:ext uri="{BB962C8B-B14F-4D97-AF65-F5344CB8AC3E}">
        <p14:creationId xmlns:p14="http://schemas.microsoft.com/office/powerpoint/2010/main" val="23552897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dirty="0"/>
              <a:t>Further, as we have seen, when we try to explain group differences, the coefficients can be interpreted in radically different ways.</a:t>
            </a:r>
          </a:p>
          <a:p>
            <a:pPr lvl="1"/>
            <a:r>
              <a:rPr lang="en-US" sz="2200" dirty="0"/>
              <a:t>Two researchers could look at the exact same set of results, and one could conclude that coefficients differ across groups while another could say that it is residual variability that differs.</a:t>
            </a:r>
          </a:p>
          <a:p>
            <a:r>
              <a:rPr lang="en-US" sz="2400" dirty="0"/>
              <a:t>Given such ambiguity, some might argue that you should settle for description and not strive for explanation (at least not with the current data).</a:t>
            </a:r>
          </a:p>
        </p:txBody>
      </p:sp>
    </p:spTree>
    <p:extLst>
      <p:ext uri="{BB962C8B-B14F-4D97-AF65-F5344CB8AC3E}">
        <p14:creationId xmlns:p14="http://schemas.microsoft.com/office/powerpoint/2010/main" val="14162945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Others might argue that you should go with the model that you think makes most theoretical sense, while acknowledging that alternative interpretations of the results are possible.</a:t>
            </a:r>
          </a:p>
          <a:p>
            <a:endParaRPr lang="en-US" dirty="0"/>
          </a:p>
          <a:p>
            <a:r>
              <a:rPr lang="en-US" dirty="0"/>
              <a:t>At this point, it is probably fair to say that the descriptions of the problem may be better, or at least more clear-cut, than the various proposed solutions.</a:t>
            </a:r>
          </a:p>
        </p:txBody>
      </p:sp>
    </p:spTree>
    <p:extLst>
      <p:ext uri="{BB962C8B-B14F-4D97-AF65-F5344CB8AC3E}">
        <p14:creationId xmlns:p14="http://schemas.microsoft.com/office/powerpoint/2010/main" val="35323689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51C36-ECEE-408A-A70F-0AA2E134E5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288E5A8-6D05-4EDF-95A9-46A0C20B0B42}"/>
              </a:ext>
            </a:extLst>
          </p:cNvPr>
          <p:cNvSpPr>
            <a:spLocks noGrp="1"/>
          </p:cNvSpPr>
          <p:nvPr>
            <p:ph idx="1"/>
          </p:nvPr>
        </p:nvSpPr>
        <p:spPr/>
        <p:txBody>
          <a:bodyPr/>
          <a:lstStyle/>
          <a:p>
            <a:r>
              <a:rPr lang="en-US" sz="2400" dirty="0"/>
              <a:t>Long &amp; </a:t>
            </a:r>
            <a:r>
              <a:rPr lang="en-US" sz="2400" dirty="0" err="1"/>
              <a:t>Mustillo</a:t>
            </a:r>
            <a:r>
              <a:rPr lang="en-US" sz="2400" dirty="0"/>
              <a:t> 2018 (</a:t>
            </a:r>
            <a:r>
              <a:rPr lang="en-US" sz="2400" dirty="0">
                <a:hlinkClick r:id="rId2"/>
              </a:rPr>
              <a:t>https://doi.org/10.1177/0049124118799374</a:t>
            </a:r>
            <a:r>
              <a:rPr lang="en-US" sz="2400" dirty="0"/>
              <a:t>)  and Mize, Doan, &amp; Long 2019 (</a:t>
            </a:r>
            <a:r>
              <a:rPr lang="en-US" sz="2400" dirty="0">
                <a:hlinkClick r:id="rId3"/>
              </a:rPr>
              <a:t>https://journals.sagepub.com/doi/10.1177/0081175019852763</a:t>
            </a:r>
            <a:r>
              <a:rPr lang="en-US" sz="2400" dirty="0"/>
              <a:t> ) have further refined Long’s 2009 arguments.</a:t>
            </a:r>
          </a:p>
          <a:p>
            <a:r>
              <a:rPr lang="en-US" sz="2400" dirty="0"/>
              <a:t>MDL have further shown a way to test whether marginal effects significantly differ across groups.</a:t>
            </a:r>
          </a:p>
          <a:p>
            <a:r>
              <a:rPr lang="en-US" sz="2400" dirty="0"/>
              <a:t>Still, while approaches may have gotten more sophisticated, the limitations of using marginal effects to explain why groups differ remain.</a:t>
            </a:r>
          </a:p>
        </p:txBody>
      </p:sp>
    </p:spTree>
    <p:extLst>
      <p:ext uri="{BB962C8B-B14F-4D97-AF65-F5344CB8AC3E}">
        <p14:creationId xmlns:p14="http://schemas.microsoft.com/office/powerpoint/2010/main" val="1074679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000" dirty="0"/>
              <a:t>As </a:t>
            </a:r>
            <a:r>
              <a:rPr lang="en-US" sz="2000" dirty="0" err="1"/>
              <a:t>Hoetker</a:t>
            </a:r>
            <a:r>
              <a:rPr lang="en-US" sz="2000" dirty="0"/>
              <a:t> (2004, p. 17) notes, “in the presence of even fairly small differences in residual variation, naive comparisons of coefficients [across groups] can indicate differences where none exist, hide differences that do exist, and even show differences in the opposite direction of what actually exists.”  </a:t>
            </a:r>
          </a:p>
          <a:p>
            <a:r>
              <a:rPr lang="en-US" sz="2000" b="1" dirty="0"/>
              <a:t>Explanation.</a:t>
            </a:r>
            <a:r>
              <a:rPr lang="en-US" sz="2000" dirty="0"/>
              <a:t> Suppose that y* were observed, but our estimation procedure continued to standardize the variable by fixing its residual variance at 3.29. How would differences in residual variability across groups affect the estimated coefficients? </a:t>
            </a:r>
          </a:p>
          <a:p>
            <a:pPr lvl="1"/>
            <a:r>
              <a:rPr lang="en-US" sz="1800" dirty="0"/>
              <a:t>In the examples, the coefficients for the residuals reflect the differences in residual variability across groups.</a:t>
            </a:r>
          </a:p>
          <a:p>
            <a:pPr lvl="1"/>
            <a:r>
              <a:rPr lang="en-US" sz="1800" dirty="0"/>
              <a:t>Any residual that does not have a coefficient attached to it is assumed to already have a variance of 3.29</a:t>
            </a:r>
          </a:p>
          <a:p>
            <a:endParaRPr lang="en-US" sz="2000" dirty="0"/>
          </a:p>
        </p:txBody>
      </p:sp>
    </p:spTree>
    <p:extLst>
      <p:ext uri="{BB962C8B-B14F-4D97-AF65-F5344CB8AC3E}">
        <p14:creationId xmlns:p14="http://schemas.microsoft.com/office/powerpoint/2010/main" val="240161132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143000"/>
            <a:ext cx="8229600" cy="533400"/>
          </a:xfrm>
        </p:spPr>
        <p:txBody>
          <a:bodyPr/>
          <a:lstStyle/>
          <a:p>
            <a:r>
              <a:rPr lang="en-US" dirty="0"/>
              <a:t>Selected References</a:t>
            </a:r>
          </a:p>
        </p:txBody>
      </p:sp>
      <p:sp>
        <p:nvSpPr>
          <p:cNvPr id="5" name="Content Placeholder 4"/>
          <p:cNvSpPr>
            <a:spLocks noGrp="1"/>
          </p:cNvSpPr>
          <p:nvPr>
            <p:ph idx="1"/>
          </p:nvPr>
        </p:nvSpPr>
        <p:spPr>
          <a:xfrm>
            <a:off x="457200" y="1828800"/>
            <a:ext cx="8229600" cy="4745038"/>
          </a:xfrm>
        </p:spPr>
        <p:txBody>
          <a:bodyPr/>
          <a:lstStyle/>
          <a:p>
            <a:endParaRPr lang="en-US" sz="900" dirty="0"/>
          </a:p>
          <a:p>
            <a:r>
              <a:rPr lang="en-US" sz="900" dirty="0"/>
              <a:t>Allison, Paul. 1999. Comparing </a:t>
            </a:r>
            <a:r>
              <a:rPr lang="en-US" sz="900" dirty="0" err="1"/>
              <a:t>Logit</a:t>
            </a:r>
            <a:r>
              <a:rPr lang="en-US" sz="900" dirty="0"/>
              <a:t> and </a:t>
            </a:r>
            <a:r>
              <a:rPr lang="en-US" sz="900" dirty="0" err="1"/>
              <a:t>Probit</a:t>
            </a:r>
            <a:r>
              <a:rPr lang="en-US" sz="900" dirty="0"/>
              <a:t> Coefficients Across Groups. </a:t>
            </a:r>
            <a:r>
              <a:rPr lang="en-US" sz="900" i="1" dirty="0"/>
              <a:t>Sociological Methods and Research </a:t>
            </a:r>
            <a:r>
              <a:rPr lang="en-US" sz="900" dirty="0"/>
              <a:t>28(2): 186-208.</a:t>
            </a:r>
          </a:p>
          <a:p>
            <a:endParaRPr lang="en-US" sz="900" dirty="0"/>
          </a:p>
          <a:p>
            <a:r>
              <a:rPr lang="en-US" sz="900" dirty="0"/>
              <a:t>Hauser, Robert M. and Megan Andrew. 2006. Another Look at the Stratification of Educational Transitions: The Logistic Response Model with Partial Proportionality Constraints. </a:t>
            </a:r>
            <a:r>
              <a:rPr lang="en-US" sz="900" i="1" dirty="0"/>
              <a:t>Sociological Methodology </a:t>
            </a:r>
            <a:r>
              <a:rPr lang="en-US" sz="900" dirty="0"/>
              <a:t>36(1):1-26.</a:t>
            </a:r>
          </a:p>
          <a:p>
            <a:endParaRPr lang="en-US" sz="900" dirty="0"/>
          </a:p>
          <a:p>
            <a:r>
              <a:rPr lang="en-US" sz="900" dirty="0" err="1"/>
              <a:t>Hoetker</a:t>
            </a:r>
            <a:r>
              <a:rPr lang="en-US" sz="900" dirty="0"/>
              <a:t>, Glenn. 2004. Confounded Coefficients: Extending Recent Advances in the Accurate Comparison of </a:t>
            </a:r>
            <a:r>
              <a:rPr lang="en-US" sz="900" dirty="0" err="1"/>
              <a:t>Logit</a:t>
            </a:r>
            <a:r>
              <a:rPr lang="en-US" sz="900" dirty="0"/>
              <a:t> and </a:t>
            </a:r>
            <a:r>
              <a:rPr lang="en-US" sz="900" dirty="0" err="1"/>
              <a:t>Probit</a:t>
            </a:r>
            <a:r>
              <a:rPr lang="en-US" sz="900" dirty="0"/>
              <a:t> Coefficients Across Groups. Working Paper, October 22, 2004. Retrieved September 27, 2011 (</a:t>
            </a:r>
            <a:r>
              <a:rPr lang="en-US" sz="900" dirty="0">
                <a:hlinkClick r:id="rId2"/>
              </a:rPr>
              <a:t>http://papers.ssrn.com/sol3/papers.cfm?abstract_id=609104</a:t>
            </a:r>
            <a:r>
              <a:rPr lang="en-US" sz="900" dirty="0"/>
              <a:t>)</a:t>
            </a:r>
          </a:p>
          <a:p>
            <a:endParaRPr lang="en-US" sz="900" dirty="0"/>
          </a:p>
          <a:p>
            <a:r>
              <a:rPr lang="en-US" sz="900" dirty="0" err="1"/>
              <a:t>Keele</a:t>
            </a:r>
            <a:r>
              <a:rPr lang="en-US" sz="900" dirty="0"/>
              <a:t>, Luke and David K. Park. 2006. Difficult Choices: An Evaluation of Heterogeneous Choice Models. Working Paper, March 3, 2006. Retrieved March 21, 2006 (</a:t>
            </a:r>
            <a:r>
              <a:rPr lang="en-US" sz="900" dirty="0">
                <a:hlinkClick r:id="rId3"/>
              </a:rPr>
              <a:t>https://academicweb.nd.edu/~rwilliam/oglm/ljk-021706.pdf</a:t>
            </a:r>
            <a:r>
              <a:rPr lang="en-US" sz="900" dirty="0"/>
              <a:t> )</a:t>
            </a:r>
          </a:p>
          <a:p>
            <a:endParaRPr lang="en-US" sz="900" dirty="0"/>
          </a:p>
          <a:p>
            <a:r>
              <a:rPr lang="en-US" sz="900" dirty="0" err="1"/>
              <a:t>Karlson</a:t>
            </a:r>
            <a:r>
              <a:rPr lang="en-US" sz="900" dirty="0"/>
              <a:t>, </a:t>
            </a:r>
            <a:r>
              <a:rPr lang="en-US" sz="900" dirty="0" err="1"/>
              <a:t>Kristian</a:t>
            </a:r>
            <a:r>
              <a:rPr lang="en-US" sz="900" dirty="0"/>
              <a:t> B., Anders Holm and Richard Breen. 2011. Comparing Regression Coefficients between Same-Sample Nested Models using </a:t>
            </a:r>
            <a:r>
              <a:rPr lang="en-US" sz="900" dirty="0" err="1"/>
              <a:t>Logit</a:t>
            </a:r>
            <a:r>
              <a:rPr lang="en-US" sz="900" dirty="0"/>
              <a:t> and </a:t>
            </a:r>
            <a:r>
              <a:rPr lang="en-US" sz="900" dirty="0" err="1"/>
              <a:t>Probit</a:t>
            </a:r>
            <a:r>
              <a:rPr lang="en-US" sz="900" dirty="0"/>
              <a:t>: A New Method. Forthcoming in </a:t>
            </a:r>
            <a:r>
              <a:rPr lang="en-US" sz="900" i="1" dirty="0"/>
              <a:t>Sociological Methodology</a:t>
            </a:r>
            <a:r>
              <a:rPr lang="en-US" sz="900" dirty="0"/>
              <a:t>.</a:t>
            </a:r>
          </a:p>
          <a:p>
            <a:endParaRPr lang="en-US" sz="900" dirty="0"/>
          </a:p>
          <a:p>
            <a:r>
              <a:rPr lang="en-US" sz="900" dirty="0"/>
              <a:t>Kohler, Ulrich, </a:t>
            </a:r>
            <a:r>
              <a:rPr lang="en-US" sz="900" dirty="0" err="1"/>
              <a:t>Kristian</a:t>
            </a:r>
            <a:r>
              <a:rPr lang="en-US" sz="900" dirty="0"/>
              <a:t> B. Carlson and Anders Holm. 2011. Comparing Coefficients of nested nonlinear probability models. Forthcoming in </a:t>
            </a:r>
            <a:r>
              <a:rPr lang="en-US" sz="900" i="1" dirty="0"/>
              <a:t>The Stata Journal</a:t>
            </a:r>
            <a:r>
              <a:rPr lang="en-US" sz="900" dirty="0"/>
              <a:t>.</a:t>
            </a:r>
          </a:p>
          <a:p>
            <a:endParaRPr lang="en-US" sz="900" dirty="0"/>
          </a:p>
          <a:p>
            <a:r>
              <a:rPr lang="en-US" sz="900" dirty="0"/>
              <a:t>Long, J. Scott. 2009. Group comparisons in </a:t>
            </a:r>
            <a:r>
              <a:rPr lang="en-US" sz="900" dirty="0" err="1"/>
              <a:t>logit</a:t>
            </a:r>
            <a:r>
              <a:rPr lang="en-US" sz="900" dirty="0"/>
              <a:t> and </a:t>
            </a:r>
            <a:r>
              <a:rPr lang="en-US" sz="900" dirty="0" err="1"/>
              <a:t>probit</a:t>
            </a:r>
            <a:r>
              <a:rPr lang="en-US" sz="900" dirty="0"/>
              <a:t> using predicted probabilities. Working Paper, June 25, 2009. Retrieved September 27, 2011 (</a:t>
            </a:r>
            <a:r>
              <a:rPr lang="en-US" sz="900" dirty="0">
                <a:hlinkClick r:id="rId4"/>
              </a:rPr>
              <a:t>http://www.indiana.edu/~jslsoc/files_research/groupdif/groupwithprobabilities/groups-with-prob-2009-06-25.pdf </a:t>
            </a:r>
            <a:r>
              <a:rPr lang="en-US" sz="900" dirty="0"/>
              <a:t>)</a:t>
            </a:r>
          </a:p>
          <a:p>
            <a:endParaRPr lang="en-US" sz="900" dirty="0"/>
          </a:p>
          <a:p>
            <a:r>
              <a:rPr lang="en-US" sz="900" dirty="0"/>
              <a:t>Long, J. Scott and Jeremy </a:t>
            </a:r>
            <a:r>
              <a:rPr lang="en-US" sz="900" dirty="0" err="1"/>
              <a:t>Freese</a:t>
            </a:r>
            <a:r>
              <a:rPr lang="en-US" sz="900" dirty="0"/>
              <a:t>. 2006. </a:t>
            </a:r>
            <a:r>
              <a:rPr lang="en-US" sz="900" i="1" dirty="0"/>
              <a:t>Regression Models for Categorical Dependent Variables Using Stata</a:t>
            </a:r>
            <a:r>
              <a:rPr lang="en-US" sz="900" dirty="0"/>
              <a:t>, 2nd Edition. College Station, Texas: Stata Press.</a:t>
            </a:r>
          </a:p>
          <a:p>
            <a:endParaRPr lang="en-US" sz="900" dirty="0"/>
          </a:p>
          <a:p>
            <a:r>
              <a:rPr lang="en-US" sz="900" dirty="0"/>
              <a:t>Williams, Richard. 2009. Using Heterogeneous Choice Models to Compare </a:t>
            </a:r>
            <a:r>
              <a:rPr lang="en-US" sz="900" dirty="0" err="1"/>
              <a:t>Logit</a:t>
            </a:r>
            <a:r>
              <a:rPr lang="en-US" sz="900" dirty="0"/>
              <a:t> and </a:t>
            </a:r>
            <a:r>
              <a:rPr lang="en-US" sz="900" dirty="0" err="1"/>
              <a:t>Probit</a:t>
            </a:r>
            <a:r>
              <a:rPr lang="en-US" sz="900" dirty="0"/>
              <a:t> Coefficients across Groups. </a:t>
            </a:r>
            <a:r>
              <a:rPr lang="en-US" sz="900" i="1" dirty="0"/>
              <a:t>Sociological Methods &amp; Research </a:t>
            </a:r>
            <a:r>
              <a:rPr lang="en-US" sz="900" dirty="0"/>
              <a:t>37(4): 531-559. A pre-publication version is available at </a:t>
            </a:r>
            <a:r>
              <a:rPr lang="en-US" sz="900" dirty="0">
                <a:hlinkClick r:id="rId5"/>
              </a:rPr>
              <a:t>https://www3.nd.edu/~rwilliam/oglm/RW_Hetero_Choice.pdf</a:t>
            </a:r>
            <a:r>
              <a:rPr lang="en-US" sz="900" dirty="0"/>
              <a:t>. </a:t>
            </a:r>
          </a:p>
          <a:p>
            <a:endParaRPr lang="en-US" sz="900" dirty="0"/>
          </a:p>
          <a:p>
            <a:r>
              <a:rPr lang="en-US" sz="900" dirty="0"/>
              <a:t>Williams, Richard. 2010. Fitting Heterogeneous Choice Models with </a:t>
            </a:r>
            <a:r>
              <a:rPr lang="en-US" sz="900" dirty="0" err="1"/>
              <a:t>oglm</a:t>
            </a:r>
            <a:r>
              <a:rPr lang="en-US" sz="900" dirty="0"/>
              <a:t>. </a:t>
            </a:r>
            <a:r>
              <a:rPr lang="en-US" sz="900" i="1" dirty="0"/>
              <a:t>The Stata Journal </a:t>
            </a:r>
            <a:r>
              <a:rPr lang="en-US" sz="900" dirty="0"/>
              <a:t>10(4):540-567. Available at </a:t>
            </a:r>
            <a:r>
              <a:rPr lang="en-US" sz="900" dirty="0">
                <a:hlinkClick r:id="rId6"/>
              </a:rPr>
              <a:t>http://www.stata-journal.com/article.html?article=st0208</a:t>
            </a:r>
            <a:r>
              <a:rPr lang="en-US" sz="900" dirty="0"/>
              <a:t>. </a:t>
            </a:r>
          </a:p>
        </p:txBody>
      </p:sp>
    </p:spTree>
    <p:extLst>
      <p:ext uri="{BB962C8B-B14F-4D97-AF65-F5344CB8AC3E}">
        <p14:creationId xmlns:p14="http://schemas.microsoft.com/office/powerpoint/2010/main" val="16197046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t>For more information, see:</a:t>
            </a:r>
          </a:p>
        </p:txBody>
      </p:sp>
      <p:sp>
        <p:nvSpPr>
          <p:cNvPr id="44035" name="Rectangle 3"/>
          <p:cNvSpPr>
            <a:spLocks noGrp="1" noChangeArrowheads="1"/>
          </p:cNvSpPr>
          <p:nvPr>
            <p:ph idx="1"/>
          </p:nvPr>
        </p:nvSpPr>
        <p:spPr/>
        <p:txBody>
          <a:bodyPr/>
          <a:lstStyle/>
          <a:p>
            <a:pPr eaLnBrk="1" hangingPunct="1">
              <a:buFont typeface="Wingdings" pitchFamily="2" charset="2"/>
              <a:buNone/>
            </a:pPr>
            <a:endParaRPr lang="en-US" dirty="0"/>
          </a:p>
          <a:p>
            <a:pPr algn="ctr" eaLnBrk="1" hangingPunct="1">
              <a:buFont typeface="Wingdings" pitchFamily="2" charset="2"/>
              <a:buNone/>
            </a:pPr>
            <a:r>
              <a:rPr lang="en-US" sz="3200" dirty="0">
                <a:hlinkClick r:id="rId2"/>
              </a:rPr>
              <a:t>https://academicweb.nd.edu/~rwilliam</a:t>
            </a:r>
            <a:r>
              <a:rPr lang="en-US" sz="3200"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ectangle 3"/>
          <p:cNvSpPr/>
          <p:nvPr/>
        </p:nvSpPr>
        <p:spPr>
          <a:xfrm>
            <a:off x="533400" y="4899392"/>
            <a:ext cx="8153400" cy="1631216"/>
          </a:xfrm>
          <a:prstGeom prst="rect">
            <a:avLst/>
          </a:prstGeom>
        </p:spPr>
        <p:txBody>
          <a:bodyPr wrap="square">
            <a:spAutoFit/>
          </a:bodyPr>
          <a:lstStyle/>
          <a:p>
            <a:r>
              <a:rPr lang="en-US" sz="2000" dirty="0"/>
              <a:t>In Case 1, the true coefficients all equal 1 in both groups. But, because the residual variance is twice as large for group 1 as it is for group 0, the standardized βs are only half as large for group 1 as for group 0. </a:t>
            </a:r>
            <a:r>
              <a:rPr lang="en-US" sz="2000" i="1" dirty="0"/>
              <a:t>Naive comparisons of coefficients can indicate differences where none exist</a:t>
            </a:r>
            <a:r>
              <a:rPr lang="en-US" sz="2000" dirty="0"/>
              <a:t>.</a:t>
            </a:r>
          </a:p>
        </p:txBody>
      </p:sp>
      <p:pic>
        <p:nvPicPr>
          <p:cNvPr id="9" name="Content Placeholder 8">
            <a:extLst>
              <a:ext uri="{FF2B5EF4-FFF2-40B4-BE49-F238E27FC236}">
                <a16:creationId xmlns:a16="http://schemas.microsoft.com/office/drawing/2014/main" id="{01F5E895-AAB4-40F1-AB48-5887C9607780}"/>
              </a:ext>
            </a:extLst>
          </p:cNvPr>
          <p:cNvPicPr>
            <a:picLocks noGrp="1" noChangeAspect="1"/>
          </p:cNvPicPr>
          <p:nvPr>
            <p:ph idx="1"/>
          </p:nvPr>
        </p:nvPicPr>
        <p:blipFill>
          <a:blip r:embed="rId2"/>
          <a:stretch>
            <a:fillRect/>
          </a:stretch>
        </p:blipFill>
        <p:spPr>
          <a:xfrm>
            <a:off x="464762" y="1828800"/>
            <a:ext cx="7497152" cy="3070591"/>
          </a:xfrm>
          <a:prstGeom prst="rect">
            <a:avLst/>
          </a:prstGeom>
        </p:spPr>
      </p:pic>
    </p:spTree>
    <p:extLst>
      <p:ext uri="{BB962C8B-B14F-4D97-AF65-F5344CB8AC3E}">
        <p14:creationId xmlns:p14="http://schemas.microsoft.com/office/powerpoint/2010/main" val="3596701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ectangle 3"/>
          <p:cNvSpPr/>
          <p:nvPr/>
        </p:nvSpPr>
        <p:spPr>
          <a:xfrm>
            <a:off x="533400" y="4800600"/>
            <a:ext cx="8229600" cy="1631216"/>
          </a:xfrm>
          <a:prstGeom prst="rect">
            <a:avLst/>
          </a:prstGeom>
        </p:spPr>
        <p:txBody>
          <a:bodyPr wrap="square">
            <a:spAutoFit/>
          </a:bodyPr>
          <a:lstStyle/>
          <a:p>
            <a:r>
              <a:rPr lang="en-US" sz="2000" dirty="0"/>
              <a:t>In Case 2, the true coefficients are twice as large in group 1 as in group 0. But, because the residual variances also differ, the standardized βs for the two groups are the same. Differences in residual variances obscure the differences in the underlying effects. </a:t>
            </a:r>
            <a:r>
              <a:rPr lang="en-US" sz="2000" i="1" dirty="0"/>
              <a:t>Naive comparisons of coefficients can hide differences that do exist.</a:t>
            </a:r>
          </a:p>
        </p:txBody>
      </p:sp>
      <p:pic>
        <p:nvPicPr>
          <p:cNvPr id="6" name="Content Placeholder 5">
            <a:extLst>
              <a:ext uri="{FF2B5EF4-FFF2-40B4-BE49-F238E27FC236}">
                <a16:creationId xmlns:a16="http://schemas.microsoft.com/office/drawing/2014/main" id="{9B385238-4BA9-466D-B16A-879A72572DEB}"/>
              </a:ext>
            </a:extLst>
          </p:cNvPr>
          <p:cNvPicPr>
            <a:picLocks noGrp="1" noChangeAspect="1"/>
          </p:cNvPicPr>
          <p:nvPr>
            <p:ph idx="1"/>
          </p:nvPr>
        </p:nvPicPr>
        <p:blipFill>
          <a:blip r:embed="rId2"/>
          <a:stretch>
            <a:fillRect/>
          </a:stretch>
        </p:blipFill>
        <p:spPr>
          <a:xfrm>
            <a:off x="457199" y="2590799"/>
            <a:ext cx="8529201" cy="1981201"/>
          </a:xfrm>
          <a:prstGeom prst="rect">
            <a:avLst/>
          </a:prstGeom>
        </p:spPr>
      </p:pic>
    </p:spTree>
    <p:extLst>
      <p:ext uri="{BB962C8B-B14F-4D97-AF65-F5344CB8AC3E}">
        <p14:creationId xmlns:p14="http://schemas.microsoft.com/office/powerpoint/2010/main" val="1810674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ectangle 3"/>
          <p:cNvSpPr/>
          <p:nvPr/>
        </p:nvSpPr>
        <p:spPr>
          <a:xfrm>
            <a:off x="456618" y="4495800"/>
            <a:ext cx="8153400" cy="2246769"/>
          </a:xfrm>
          <a:prstGeom prst="rect">
            <a:avLst/>
          </a:prstGeom>
        </p:spPr>
        <p:txBody>
          <a:bodyPr wrap="square">
            <a:spAutoFit/>
          </a:bodyPr>
          <a:lstStyle/>
          <a:p>
            <a:r>
              <a:rPr lang="en-US" sz="2000" dirty="0"/>
              <a:t>In Case 3, the true coefficients are again twice as large in group 1 as in group 0. But, because of the large differences in residual variances, the standardized βs are smaller for group 0 than group 1. Differences in residual variances make it look like the </a:t>
            </a:r>
            <a:r>
              <a:rPr lang="en-US" sz="2000" dirty="0" err="1"/>
              <a:t>Xs</a:t>
            </a:r>
            <a:r>
              <a:rPr lang="en-US" sz="2000" dirty="0"/>
              <a:t> have smaller effects on group 1 when really the effects are larger. </a:t>
            </a:r>
            <a:r>
              <a:rPr lang="en-US" sz="2000" i="1" dirty="0"/>
              <a:t>Naive comparisons of coefficients can even show differences in the opposite direction of what actually exists</a:t>
            </a:r>
            <a:r>
              <a:rPr lang="en-US" sz="2000" dirty="0"/>
              <a:t>.</a:t>
            </a:r>
          </a:p>
        </p:txBody>
      </p:sp>
      <p:pic>
        <p:nvPicPr>
          <p:cNvPr id="6" name="Content Placeholder 5">
            <a:extLst>
              <a:ext uri="{FF2B5EF4-FFF2-40B4-BE49-F238E27FC236}">
                <a16:creationId xmlns:a16="http://schemas.microsoft.com/office/drawing/2014/main" id="{49E0A999-88DF-4672-86F4-4767868A0DB8}"/>
              </a:ext>
            </a:extLst>
          </p:cNvPr>
          <p:cNvPicPr>
            <a:picLocks noGrp="1" noChangeAspect="1"/>
          </p:cNvPicPr>
          <p:nvPr>
            <p:ph idx="1"/>
          </p:nvPr>
        </p:nvPicPr>
        <p:blipFill>
          <a:blip r:embed="rId2"/>
          <a:stretch>
            <a:fillRect/>
          </a:stretch>
        </p:blipFill>
        <p:spPr>
          <a:xfrm>
            <a:off x="495299" y="2514600"/>
            <a:ext cx="8473206" cy="1981200"/>
          </a:xfrm>
          <a:prstGeom prst="rect">
            <a:avLst/>
          </a:prstGeom>
        </p:spPr>
      </p:pic>
    </p:spTree>
    <p:extLst>
      <p:ext uri="{BB962C8B-B14F-4D97-AF65-F5344CB8AC3E}">
        <p14:creationId xmlns:p14="http://schemas.microsoft.com/office/powerpoint/2010/main" val="1969371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t>Example: Allison’s (1999) model for group comparisons</a:t>
            </a:r>
          </a:p>
        </p:txBody>
      </p:sp>
      <p:sp>
        <p:nvSpPr>
          <p:cNvPr id="16387" name="Rectangle 3"/>
          <p:cNvSpPr>
            <a:spLocks noGrp="1" noChangeArrowheads="1"/>
          </p:cNvSpPr>
          <p:nvPr>
            <p:ph idx="1"/>
          </p:nvPr>
        </p:nvSpPr>
        <p:spPr/>
        <p:txBody>
          <a:bodyPr/>
          <a:lstStyle/>
          <a:p>
            <a:pPr eaLnBrk="1" hangingPunct="1"/>
            <a:r>
              <a:rPr lang="en-US"/>
              <a:t>Allison (Sociological Methods and Research, 1999) analyzes a data set of 301 male and 177 female biochemists. </a:t>
            </a:r>
          </a:p>
          <a:p>
            <a:pPr eaLnBrk="1" hangingPunct="1"/>
            <a:endParaRPr lang="en-US"/>
          </a:p>
          <a:p>
            <a:pPr eaLnBrk="1" hangingPunct="1"/>
            <a:r>
              <a:rPr lang="en-US"/>
              <a:t>Allison uses logistic regressions to predict the probability of promotion to associate professor.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1603</TotalTime>
  <Words>3424</Words>
  <Application>Microsoft Office PowerPoint</Application>
  <PresentationFormat>On-screen Show (4:3)</PresentationFormat>
  <Paragraphs>154</Paragraphs>
  <Slides>51</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9" baseType="lpstr">
      <vt:lpstr>Arial</vt:lpstr>
      <vt:lpstr>Calibri</vt:lpstr>
      <vt:lpstr>Georgia</vt:lpstr>
      <vt:lpstr>Trebuchet MS</vt:lpstr>
      <vt:lpstr>Wingdings</vt:lpstr>
      <vt:lpstr>Wingdings 2</vt:lpstr>
      <vt:lpstr>Urban</vt:lpstr>
      <vt:lpstr>Equation</vt:lpstr>
      <vt:lpstr>Comparing Logit and Probit Coefficients Across Groups: Problems, Solutions, and Problems with the Solutions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Example: Allison’s (1999) model for group comparisons</vt:lpstr>
      <vt:lpstr>PowerPoint Presentation</vt:lpstr>
      <vt:lpstr>PowerPoint Presentation</vt:lpstr>
      <vt:lpstr>Allison’s solution for the problem</vt:lpstr>
      <vt:lpstr>PowerPoint Presentation</vt:lpstr>
      <vt:lpstr>PowerPoint Presentation</vt:lpstr>
      <vt:lpstr>PowerPoint Presentation</vt:lpstr>
      <vt:lpstr>Problems with Allison’s Approach</vt:lpstr>
      <vt:lpstr>PowerPoint Presentation</vt:lpstr>
      <vt:lpstr>PowerPoint Presentation</vt:lpstr>
      <vt:lpstr>A Broader Solution: Heterogeneous Choice Models</vt:lpstr>
      <vt:lpstr>The Heterogeneous Choice (aka Location-Scale) Model</vt:lpstr>
      <vt:lpstr>PowerPoint Presentation</vt:lpstr>
      <vt:lpstr>PowerPoint Presentation</vt:lpstr>
      <vt:lpstr>PowerPoint Presentation</vt:lpstr>
      <vt:lpstr>PowerPoint Presentation</vt:lpstr>
      <vt:lpstr>PowerPoint Presentation</vt:lpstr>
      <vt:lpstr>PowerPoint Presentation</vt:lpstr>
      <vt:lpstr>Problems with heterogeneous choice models</vt:lpstr>
      <vt:lpstr>Problem: Radically different interpretations are possible</vt:lpstr>
      <vt:lpstr>PowerPoint Presentation</vt:lpstr>
      <vt:lpstr>Models compared</vt:lpstr>
      <vt:lpstr>PowerPoint Presentation</vt:lpstr>
      <vt:lpstr>PowerPoint Presentation</vt:lpstr>
      <vt:lpstr>PowerPoint Presentation</vt:lpstr>
      <vt:lpstr>PowerPoint Presentation</vt:lpstr>
      <vt:lpstr>PowerPoint Presentation</vt:lpstr>
      <vt:lpstr>Long’s solution</vt:lpstr>
      <vt:lpstr>PowerPoint Presentation</vt:lpstr>
      <vt:lpstr>A simple example of Long’s technique</vt:lpstr>
      <vt:lpstr>PowerPoint Presentation</vt:lpstr>
      <vt:lpstr>PowerPoint Presentation</vt:lpstr>
      <vt:lpstr>PowerPoint Presentation</vt:lpstr>
      <vt:lpstr>PowerPoint Presentation</vt:lpstr>
      <vt:lpstr>Critique of Long</vt:lpstr>
      <vt:lpstr>PowerPoint Presentation</vt:lpstr>
      <vt:lpstr>PowerPoint Presentation</vt:lpstr>
      <vt:lpstr>PowerPoint Presentation</vt:lpstr>
      <vt:lpstr>PowerPoint Presentation</vt:lpstr>
      <vt:lpstr>PowerPoint Presentation</vt:lpstr>
      <vt:lpstr>PowerPoint Presentation</vt:lpstr>
      <vt:lpstr>Selected References</vt:lpstr>
      <vt:lpstr>For more information, see:</vt:lpstr>
    </vt:vector>
  </TitlesOfParts>
  <Company>University of Notre Dame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oglm</dc:title>
  <dc:creator>Richard Williams</dc:creator>
  <cp:lastModifiedBy>Richard Williams</cp:lastModifiedBy>
  <cp:revision>167</cp:revision>
  <cp:lastPrinted>2012-08-14T23:30:31Z</cp:lastPrinted>
  <dcterms:created xsi:type="dcterms:W3CDTF">2008-06-20T02:02:12Z</dcterms:created>
  <dcterms:modified xsi:type="dcterms:W3CDTF">2025-07-22T13:17:36Z</dcterms:modified>
</cp:coreProperties>
</file>