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handoutMasterIdLst>
    <p:handoutMasterId r:id="rId30"/>
  </p:handoutMasterIdLst>
  <p:sldIdLst>
    <p:sldId id="256" r:id="rId2"/>
    <p:sldId id="422" r:id="rId3"/>
    <p:sldId id="415" r:id="rId4"/>
    <p:sldId id="416" r:id="rId5"/>
    <p:sldId id="417" r:id="rId6"/>
    <p:sldId id="418" r:id="rId7"/>
    <p:sldId id="419" r:id="rId8"/>
    <p:sldId id="267" r:id="rId9"/>
    <p:sldId id="268" r:id="rId10"/>
    <p:sldId id="269" r:id="rId11"/>
    <p:sldId id="270" r:id="rId12"/>
    <p:sldId id="420" r:id="rId13"/>
    <p:sldId id="421" r:id="rId14"/>
    <p:sldId id="282" r:id="rId15"/>
    <p:sldId id="294" r:id="rId16"/>
    <p:sldId id="274" r:id="rId17"/>
    <p:sldId id="296" r:id="rId18"/>
    <p:sldId id="283" r:id="rId19"/>
    <p:sldId id="284" r:id="rId20"/>
    <p:sldId id="285" r:id="rId21"/>
    <p:sldId id="286" r:id="rId22"/>
    <p:sldId id="287" r:id="rId23"/>
    <p:sldId id="288" r:id="rId24"/>
    <p:sldId id="289" r:id="rId25"/>
    <p:sldId id="290" r:id="rId26"/>
    <p:sldId id="291" r:id="rId27"/>
    <p:sldId id="292" r:id="rId28"/>
    <p:sldId id="265" r:id="rId29"/>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3084" y="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1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6647" tIns="48324" rIns="96647" bIns="48324" rtlCol="0"/>
          <a:lstStyle>
            <a:lvl1pPr algn="l" eaLnBrk="1" hangingPunct="1">
              <a:defRPr sz="1300">
                <a:latin typeface="Arial" charset="0"/>
              </a:defRPr>
            </a:lvl1pPr>
          </a:lstStyle>
          <a:p>
            <a:pPr>
              <a:defRPr/>
            </a:pPr>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6647" tIns="48324" rIns="96647" bIns="48324" rtlCol="0"/>
          <a:lstStyle>
            <a:lvl1pPr algn="r" eaLnBrk="1" hangingPunct="1">
              <a:defRPr sz="1300">
                <a:latin typeface="Arial" charset="0"/>
              </a:defRPr>
            </a:lvl1pPr>
          </a:lstStyle>
          <a:p>
            <a:pPr>
              <a:defRPr/>
            </a:pPr>
            <a:fld id="{4815DB6C-AD24-4E67-B0FA-5CFA09C79FBB}" type="datetimeFigureOut">
              <a:rPr lang="en-US"/>
              <a:pPr>
                <a:defRPr/>
              </a:pPr>
              <a:t>7/22/2025</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6647" tIns="48324" rIns="96647" bIns="48324" rtlCol="0" anchor="b"/>
          <a:lstStyle>
            <a:lvl1pPr algn="l" eaLnBrk="1" hangingPunct="1">
              <a:defRPr sz="1300">
                <a:latin typeface="Arial" charset="0"/>
              </a:defRPr>
            </a:lvl1pPr>
          </a:lstStyle>
          <a:p>
            <a:pPr>
              <a:defRPr/>
            </a:pPr>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wrap="square" lIns="96647" tIns="48324" rIns="96647" bIns="48324" numCol="1" anchor="b" anchorCtr="0" compatLnSpc="1">
            <a:prstTxWarp prst="textNoShape">
              <a:avLst/>
            </a:prstTxWarp>
          </a:bodyPr>
          <a:lstStyle>
            <a:lvl1pPr algn="r" eaLnBrk="1" hangingPunct="1">
              <a:defRPr sz="1300" smtClean="0"/>
            </a:lvl1pPr>
          </a:lstStyle>
          <a:p>
            <a:pPr>
              <a:defRPr/>
            </a:pPr>
            <a:fld id="{794E804C-2559-4562-931F-114808BADF3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fld id="{49E82E1A-7AB9-4C19-9CE9-06D6215B8FD1}" type="datetimeFigureOut">
              <a:rPr lang="en-US"/>
              <a:pPr>
                <a:defRPr/>
              </a:pPr>
              <a:t>7/22/2025</a:t>
            </a:fld>
            <a:endParaRPr lang="en-US"/>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ide Number Placeholder 28"/>
          <p:cNvSpPr>
            <a:spLocks noGrp="1"/>
          </p:cNvSpPr>
          <p:nvPr>
            <p:ph type="sldNum" sz="quarter" idx="12"/>
          </p:nvPr>
        </p:nvSpPr>
        <p:spPr>
          <a:xfrm>
            <a:off x="8320088" y="1588"/>
            <a:ext cx="747712" cy="365125"/>
          </a:xfrm>
        </p:spPr>
        <p:txBody>
          <a:bodyPr/>
          <a:lstStyle>
            <a:lvl1pPr>
              <a:defRPr smtClean="0">
                <a:solidFill>
                  <a:schemeClr val="bg1"/>
                </a:solidFill>
              </a:defRPr>
            </a:lvl1pPr>
          </a:lstStyle>
          <a:p>
            <a:pPr>
              <a:defRPr/>
            </a:pPr>
            <a:fld id="{3643884A-BB25-4B64-8590-DBBCC5388B0F}" type="slidenum">
              <a:rPr lang="en-US" altLang="en-US"/>
              <a:pPr>
                <a:defRPr/>
              </a:pPr>
              <a:t>‹#›</a:t>
            </a:fld>
            <a:endParaRPr lang="en-US" altLang="en-US"/>
          </a:p>
        </p:txBody>
      </p:sp>
    </p:spTree>
    <p:extLst>
      <p:ext uri="{BB962C8B-B14F-4D97-AF65-F5344CB8AC3E}">
        <p14:creationId xmlns:p14="http://schemas.microsoft.com/office/powerpoint/2010/main" val="2144256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1B0E2AC5-F88C-4871-B947-D824C1694A33}" type="datetimeFigureOut">
              <a:rPr lang="en-US"/>
              <a:pPr>
                <a:defRPr/>
              </a:pPr>
              <a:t>7/22/2025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B211783-7991-4B49-9874-67FD38D15A15}" type="slidenum">
              <a:rPr lang="en-US" altLang="en-US"/>
              <a:pPr>
                <a:defRPr/>
              </a:pPr>
              <a:t>‹#›</a:t>
            </a:fld>
            <a:endParaRPr lang="en-US" altLang="en-US"/>
          </a:p>
        </p:txBody>
      </p:sp>
    </p:spTree>
    <p:extLst>
      <p:ext uri="{BB962C8B-B14F-4D97-AF65-F5344CB8AC3E}">
        <p14:creationId xmlns:p14="http://schemas.microsoft.com/office/powerpoint/2010/main" val="345095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B6295734-0D8B-4B4B-8C97-D7E6DD4BDD27}" type="datetimeFigureOut">
              <a:rPr lang="en-US"/>
              <a:pPr>
                <a:defRPr/>
              </a:pPr>
              <a:t>7/22/2025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BAAD16B-BC52-48D3-9BB0-368F592C4B6E}" type="slidenum">
              <a:rPr lang="en-US" altLang="en-US"/>
              <a:pPr>
                <a:defRPr/>
              </a:pPr>
              <a:t>‹#›</a:t>
            </a:fld>
            <a:endParaRPr lang="en-US" altLang="en-US"/>
          </a:p>
        </p:txBody>
      </p:sp>
    </p:spTree>
    <p:extLst>
      <p:ext uri="{BB962C8B-B14F-4D97-AF65-F5344CB8AC3E}">
        <p14:creationId xmlns:p14="http://schemas.microsoft.com/office/powerpoint/2010/main" val="25133221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8288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8400"/>
            <a:ext cx="16764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781800" y="6248400"/>
            <a:ext cx="1905000" cy="457200"/>
          </a:xfrm>
        </p:spPr>
        <p:txBody>
          <a:bodyPr/>
          <a:lstStyle>
            <a:lvl1pPr>
              <a:defRPr smtClean="0"/>
            </a:lvl1pPr>
          </a:lstStyle>
          <a:p>
            <a:pPr>
              <a:defRPr/>
            </a:pPr>
            <a:fld id="{664AEA52-C458-4DB3-A9A4-1851A9963666}" type="slidenum">
              <a:rPr lang="en-US" altLang="en-US"/>
              <a:pPr>
                <a:defRPr/>
              </a:pPr>
              <a:t>‹#›</a:t>
            </a:fld>
            <a:endParaRPr lang="en-US" altLang="en-US"/>
          </a:p>
        </p:txBody>
      </p:sp>
    </p:spTree>
    <p:extLst>
      <p:ext uri="{BB962C8B-B14F-4D97-AF65-F5344CB8AC3E}">
        <p14:creationId xmlns:p14="http://schemas.microsoft.com/office/powerpoint/2010/main" val="1705861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3D0F8A07-1894-4879-A16F-F8D6F409BDCB}" type="datetimeFigureOut">
              <a:rPr lang="en-US"/>
              <a:pPr>
                <a:defRPr/>
              </a:pPr>
              <a:t>7/22/2025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BBDB800-A057-4A0D-A0EC-0C1D21A52DD4}" type="slidenum">
              <a:rPr lang="en-US" altLang="en-US"/>
              <a:pPr>
                <a:defRPr/>
              </a:pPr>
              <a:t>‹#›</a:t>
            </a:fld>
            <a:endParaRPr lang="en-US" altLang="en-US"/>
          </a:p>
        </p:txBody>
      </p:sp>
    </p:spTree>
    <p:extLst>
      <p:ext uri="{BB962C8B-B14F-4D97-AF65-F5344CB8AC3E}">
        <p14:creationId xmlns:p14="http://schemas.microsoft.com/office/powerpoint/2010/main" val="1226746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fld id="{1B31451B-F279-4BE3-92D4-39B8125423B7}" type="datetimeFigureOut">
              <a:rPr lang="en-US"/>
              <a:pPr>
                <a:defRPr/>
              </a:pPr>
              <a:t>7/22/2025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95972FD-71F0-4739-8CDB-F669F944EA44}" type="slidenum">
              <a:rPr lang="en-US" altLang="en-US"/>
              <a:pPr>
                <a:defRPr/>
              </a:pPr>
              <a:t>‹#›</a:t>
            </a:fld>
            <a:endParaRPr lang="en-US" altLang="en-US"/>
          </a:p>
        </p:txBody>
      </p:sp>
    </p:spTree>
    <p:extLst>
      <p:ext uri="{BB962C8B-B14F-4D97-AF65-F5344CB8AC3E}">
        <p14:creationId xmlns:p14="http://schemas.microsoft.com/office/powerpoint/2010/main" val="2603876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990DB596-D082-4D92-B5A3-D9E9641F612A}" type="datetimeFigureOut">
              <a:rPr lang="en-US"/>
              <a:pPr>
                <a:defRPr/>
              </a:pPr>
              <a:t>7/22/2025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78D174FA-5129-409F-9E2D-62F0B4F8D6D8}" type="slidenum">
              <a:rPr lang="en-US" altLang="en-US"/>
              <a:pPr>
                <a:defRPr/>
              </a:pPr>
              <a:t>‹#›</a:t>
            </a:fld>
            <a:endParaRPr lang="en-US" altLang="en-US"/>
          </a:p>
        </p:txBody>
      </p:sp>
    </p:spTree>
    <p:extLst>
      <p:ext uri="{BB962C8B-B14F-4D97-AF65-F5344CB8AC3E}">
        <p14:creationId xmlns:p14="http://schemas.microsoft.com/office/powerpoint/2010/main" val="72420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p:cNvSpPr>
            <a:spLocks noGrp="1"/>
          </p:cNvSpPr>
          <p:nvPr>
            <p:ph type="dt" sz="half" idx="10"/>
          </p:nvPr>
        </p:nvSpPr>
        <p:spPr/>
        <p:txBody>
          <a:bodyPr rtlCol="0"/>
          <a:lstStyle>
            <a:lvl1pPr>
              <a:defRPr/>
            </a:lvl1pPr>
          </a:lstStyle>
          <a:p>
            <a:pPr>
              <a:defRPr/>
            </a:pPr>
            <a:fld id="{9F726C89-1AB8-4D92-9BCF-13281691EECA}" type="datetimeFigureOut">
              <a:rPr lang="en-US"/>
              <a:pPr>
                <a:defRPr/>
              </a:pPr>
              <a:t>7/22/2025</a:t>
            </a:fld>
            <a:endParaRPr lang="en-US"/>
          </a:p>
        </p:txBody>
      </p:sp>
      <p:sp>
        <p:nvSpPr>
          <p:cNvPr id="8" name="Slide Number Placeholder 26"/>
          <p:cNvSpPr>
            <a:spLocks noGrp="1"/>
          </p:cNvSpPr>
          <p:nvPr>
            <p:ph type="sldNum" sz="quarter" idx="11"/>
          </p:nvPr>
        </p:nvSpPr>
        <p:spPr/>
        <p:txBody>
          <a:bodyPr/>
          <a:lstStyle>
            <a:lvl1pPr>
              <a:defRPr smtClean="0"/>
            </a:lvl1pPr>
          </a:lstStyle>
          <a:p>
            <a:pPr>
              <a:defRPr/>
            </a:pPr>
            <a:fld id="{970F78AE-CBA0-42A8-8929-AECAC6F4AE94}" type="slidenum">
              <a:rPr lang="en-US" altLang="en-US"/>
              <a:pPr>
                <a:defRPr/>
              </a:pPr>
              <a:t>‹#›</a:t>
            </a:fld>
            <a:endParaRPr lang="en-US" altLang="en-US"/>
          </a:p>
        </p:txBody>
      </p:sp>
      <p:sp>
        <p:nvSpPr>
          <p:cNvPr id="9" name="Footer Placeholder 2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812436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5DDD4D00-3D09-4DFC-8B75-6A70EB939495}" type="datetimeFigureOut">
              <a:rPr lang="en-US"/>
              <a:pPr>
                <a:defRPr/>
              </a:pPr>
              <a:t>7/22/2025</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60011F62-3BEA-45C3-B9A3-1C3A0ADC2ED6}" type="slidenum">
              <a:rPr lang="en-US" altLang="en-US"/>
              <a:pPr>
                <a:defRPr/>
              </a:pPr>
              <a:t>‹#›</a:t>
            </a:fld>
            <a:endParaRPr lang="en-US" altLang="en-US"/>
          </a:p>
        </p:txBody>
      </p:sp>
    </p:spTree>
    <p:extLst>
      <p:ext uri="{BB962C8B-B14F-4D97-AF65-F5344CB8AC3E}">
        <p14:creationId xmlns:p14="http://schemas.microsoft.com/office/powerpoint/2010/main" val="1710224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5CCD1745-7CA6-4215-82E1-BBAC0365B49A}" type="datetimeFigureOut">
              <a:rPr lang="en-US"/>
              <a:pPr>
                <a:defRPr/>
              </a:pPr>
              <a:t>7/22/2025</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2779AE96-BDE0-4CAB-AAB9-9053BBC53030}" type="slidenum">
              <a:rPr lang="en-US" altLang="en-US"/>
              <a:pPr>
                <a:defRPr/>
              </a:pPr>
              <a:t>‹#›</a:t>
            </a:fld>
            <a:endParaRPr lang="en-US" altLang="en-US"/>
          </a:p>
        </p:txBody>
      </p:sp>
    </p:spTree>
    <p:extLst>
      <p:ext uri="{BB962C8B-B14F-4D97-AF65-F5344CB8AC3E}">
        <p14:creationId xmlns:p14="http://schemas.microsoft.com/office/powerpoint/2010/main" val="542760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27C73E7E-7D78-42A6-AC59-1AAA3266EAA1}" type="datetimeFigureOut">
              <a:rPr lang="en-US"/>
              <a:pPr>
                <a:defRPr/>
              </a:pPr>
              <a:t>7/22/2025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E370F07-DCC7-4E01-8E03-E5B823B1ACAB}" type="slidenum">
              <a:rPr lang="en-US" altLang="en-US"/>
              <a:pPr>
                <a:defRPr/>
              </a:pPr>
              <a:t>‹#›</a:t>
            </a:fld>
            <a:endParaRPr lang="en-US" altLang="en-US"/>
          </a:p>
        </p:txBody>
      </p:sp>
    </p:spTree>
    <p:extLst>
      <p:ext uri="{BB962C8B-B14F-4D97-AF65-F5344CB8AC3E}">
        <p14:creationId xmlns:p14="http://schemas.microsoft.com/office/powerpoint/2010/main" val="2951473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fld id="{C7CD3736-E930-48D4-A902-5FDC9E7BF270}" type="datetimeFigureOut">
              <a:rPr lang="en-US"/>
              <a:pPr>
                <a:defRPr/>
              </a:pPr>
              <a:t>7/22/2025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51352C72-E82D-4D2D-A7FA-3E438DEF1439}" type="slidenum">
              <a:rPr lang="en-US" altLang="en-US"/>
              <a:pPr>
                <a:defRPr/>
              </a:pPr>
              <a:t>‹#›</a:t>
            </a:fld>
            <a:endParaRPr lang="en-US" altLang="en-US"/>
          </a:p>
        </p:txBody>
      </p:sp>
    </p:spTree>
    <p:extLst>
      <p:ext uri="{BB962C8B-B14F-4D97-AF65-F5344CB8AC3E}">
        <p14:creationId xmlns:p14="http://schemas.microsoft.com/office/powerpoint/2010/main" val="1104095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latin typeface="Arial" charset="0"/>
              </a:defRPr>
            </a:lvl1pPr>
          </a:lstStyle>
          <a:p>
            <a:pPr>
              <a:defRPr/>
            </a:pPr>
            <a:fld id="{9BC76B59-1B48-4A09-8DDE-6FCE14625A68}" type="datetimeFigureOut">
              <a:rPr lang="en-US"/>
              <a:pPr>
                <a:defRPr/>
              </a:pPr>
              <a:t>7/22/2025</a:t>
            </a:fld>
            <a:endParaRPr lang="en-US"/>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latin typeface="Arial" charset="0"/>
              </a:defRPr>
            </a:lvl1pPr>
          </a:lstStyle>
          <a:p>
            <a:pPr>
              <a:defRPr/>
            </a:pPr>
            <a:endParaRPr lang="en-US"/>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mtClean="0">
                <a:solidFill>
                  <a:srgbClr val="FFFFFF"/>
                </a:solidFill>
              </a:defRPr>
            </a:lvl1pPr>
          </a:lstStyle>
          <a:p>
            <a:pPr>
              <a:defRPr/>
            </a:pPr>
            <a:fld id="{4F333157-311B-442E-B82D-D5DA4376C75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131" r:id="rId1"/>
    <p:sldLayoutId id="2147484123" r:id="rId2"/>
    <p:sldLayoutId id="2147484124" r:id="rId3"/>
    <p:sldLayoutId id="2147484125" r:id="rId4"/>
    <p:sldLayoutId id="2147484132" r:id="rId5"/>
    <p:sldLayoutId id="2147484133" r:id="rId6"/>
    <p:sldLayoutId id="2147484126" r:id="rId7"/>
    <p:sldLayoutId id="2147484127" r:id="rId8"/>
    <p:sldLayoutId id="2147484128" r:id="rId9"/>
    <p:sldLayoutId id="2147484129" r:id="rId10"/>
    <p:sldLayoutId id="2147484130" r:id="rId11"/>
    <p:sldLayoutId id="2147484134" r:id="rId12"/>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anose="05020102010507070707"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anose="05020102010507070707"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cademicweb.nd.edu/~rwilliam/" TargetMode="External"/><Relationship Id="rId2" Type="http://schemas.openxmlformats.org/officeDocument/2006/relationships/hyperlink" Target="mailto:rwilliam@ND.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nd.edu/~rwilliam/gologit2" TargetMode="External"/><Relationship Id="rId2" Type="http://schemas.openxmlformats.org/officeDocument/2006/relationships/hyperlink" Target="https://academicweb.nd.edu/~rwilliam/gologit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457200" y="2401888"/>
            <a:ext cx="8458200" cy="1470025"/>
          </a:xfrm>
        </p:spPr>
        <p:txBody>
          <a:bodyPr/>
          <a:lstStyle/>
          <a:p>
            <a:pPr eaLnBrk="1" hangingPunct="1"/>
            <a:r>
              <a:rPr lang="en-US" altLang="en-US" sz="3200"/>
              <a:t>Generalized Ordered Logit Models </a:t>
            </a:r>
            <a:br>
              <a:rPr lang="en-US" altLang="en-US" sz="3200"/>
            </a:br>
            <a:r>
              <a:rPr lang="en-US" altLang="en-US" sz="3200"/>
              <a:t>Part II: Interpretation</a:t>
            </a:r>
            <a:br>
              <a:rPr lang="en-US" altLang="en-US" sz="3600"/>
            </a:br>
            <a:endParaRPr lang="en-US" altLang="en-US"/>
          </a:p>
        </p:txBody>
      </p:sp>
      <p:sp>
        <p:nvSpPr>
          <p:cNvPr id="7171" name="Subtitle 2"/>
          <p:cNvSpPr>
            <a:spLocks noGrp="1"/>
          </p:cNvSpPr>
          <p:nvPr>
            <p:ph type="subTitle" idx="1"/>
          </p:nvPr>
        </p:nvSpPr>
        <p:spPr>
          <a:xfrm>
            <a:off x="457200" y="3900488"/>
            <a:ext cx="7467600" cy="2347912"/>
          </a:xfrm>
        </p:spPr>
        <p:txBody>
          <a:bodyPr/>
          <a:lstStyle/>
          <a:p>
            <a:pPr marL="63500" eaLnBrk="1" hangingPunct="1"/>
            <a:r>
              <a:rPr lang="en-US" altLang="en-US" dirty="0"/>
              <a:t>Richard Williams</a:t>
            </a:r>
          </a:p>
          <a:p>
            <a:pPr marL="63500" eaLnBrk="1" hangingPunct="1"/>
            <a:r>
              <a:rPr lang="en-US" altLang="en-US" dirty="0"/>
              <a:t>University of Notre Dame, Department of Sociology</a:t>
            </a:r>
          </a:p>
          <a:p>
            <a:pPr marL="63500" eaLnBrk="1" hangingPunct="1"/>
            <a:r>
              <a:rPr lang="en-US" altLang="en-US" dirty="0" err="1">
                <a:hlinkClick r:id="rId2"/>
              </a:rPr>
              <a:t>rwilliam@ND.Edu</a:t>
            </a:r>
            <a:endParaRPr lang="en-US" altLang="en-US" dirty="0"/>
          </a:p>
          <a:p>
            <a:pPr marL="63500" eaLnBrk="1" hangingPunct="1"/>
            <a:r>
              <a:rPr lang="en-US" altLang="en-US" dirty="0"/>
              <a:t>Updated March 27, 2019</a:t>
            </a:r>
          </a:p>
          <a:p>
            <a:pPr marL="63500" eaLnBrk="1" hangingPunct="1"/>
            <a:r>
              <a:rPr lang="en-US" altLang="en-US" dirty="0">
                <a:hlinkClick r:id="rId3"/>
              </a:rPr>
              <a:t>https://academicweb.nd.edu/~rwilliam/</a:t>
            </a:r>
            <a:r>
              <a:rPr lang="en-US" altLang="en-US" dirty="0"/>
              <a:t> </a:t>
            </a:r>
          </a:p>
          <a:p>
            <a:pPr marL="63500" eaLnBrk="1" hangingPunct="1"/>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title"/>
          </p:nvPr>
        </p:nvSpPr>
        <p:spPr/>
        <p:txBody>
          <a:bodyPr/>
          <a:lstStyle/>
          <a:p>
            <a:pPr eaLnBrk="1" hangingPunct="1"/>
            <a:r>
              <a:rPr lang="en-US" altLang="en-US"/>
              <a:t>Partial Proportional Odds Model</a:t>
            </a:r>
          </a:p>
        </p:txBody>
      </p:sp>
      <p:sp>
        <p:nvSpPr>
          <p:cNvPr id="3076" name="Rectangle 3"/>
          <p:cNvSpPr>
            <a:spLocks noGrp="1" noChangeArrowheads="1"/>
          </p:cNvSpPr>
          <p:nvPr>
            <p:ph type="body" sz="half" idx="1"/>
          </p:nvPr>
        </p:nvSpPr>
        <p:spPr>
          <a:xfrm>
            <a:off x="457200" y="1828800"/>
            <a:ext cx="8153400" cy="1981200"/>
          </a:xfrm>
        </p:spPr>
        <p:txBody>
          <a:bodyPr>
            <a:normAutofit fontScale="92500"/>
          </a:bodyPr>
          <a:lstStyle/>
          <a:p>
            <a:pPr marL="365760" indent="-256032" eaLnBrk="1" fontAlgn="auto" hangingPunct="1">
              <a:spcAft>
                <a:spcPts val="0"/>
              </a:spcAft>
              <a:buClr>
                <a:schemeClr val="accent3"/>
              </a:buClr>
              <a:buFont typeface="Georgia"/>
              <a:buChar char="•"/>
              <a:defRPr/>
            </a:pPr>
            <a:r>
              <a:rPr lang="en-US" sz="2400"/>
              <a:t>A key enhancement of gologit2 is that it allows some of the beta coefficients to be the same for all values of j, while others can differ.  i.e. it can estimate partial proportional odds models. For example, in the following the betas for X1 and X2 are constrained but the betas for X3 are not.</a:t>
            </a:r>
          </a:p>
          <a:p>
            <a:pPr marL="365760" indent="-256032" eaLnBrk="1" fontAlgn="auto" hangingPunct="1">
              <a:spcAft>
                <a:spcPts val="0"/>
              </a:spcAft>
              <a:buClr>
                <a:schemeClr val="accent3"/>
              </a:buClr>
              <a:buFont typeface="Georgia"/>
              <a:buChar char="•"/>
              <a:defRPr/>
            </a:pPr>
            <a:endParaRPr lang="en-US" sz="2400"/>
          </a:p>
        </p:txBody>
      </p:sp>
      <p:graphicFrame>
        <p:nvGraphicFramePr>
          <p:cNvPr id="16388" name="Object 2"/>
          <p:cNvGraphicFramePr>
            <a:graphicFrameLocks noGrp="1" noChangeAspect="1"/>
          </p:cNvGraphicFramePr>
          <p:nvPr>
            <p:ph sz="half" idx="2"/>
          </p:nvPr>
        </p:nvGraphicFramePr>
        <p:xfrm>
          <a:off x="457200" y="4343400"/>
          <a:ext cx="8153400" cy="858838"/>
        </p:xfrm>
        <a:graphic>
          <a:graphicData uri="http://schemas.openxmlformats.org/presentationml/2006/ole">
            <mc:AlternateContent xmlns:mc="http://schemas.openxmlformats.org/markup-compatibility/2006">
              <mc:Choice xmlns:v="urn:schemas-microsoft-com:vml" Requires="v">
                <p:oleObj spid="_x0000_s16396" name="Equation" r:id="rId3" imgW="4343400" imgH="457200" progId="Equation.DSMT4">
                  <p:embed/>
                </p:oleObj>
              </mc:Choice>
              <mc:Fallback>
                <p:oleObj name="Equation" r:id="rId3" imgW="4343400" imgH="45720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4343400"/>
                        <a:ext cx="8153400" cy="858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en-US" altLang="en-US"/>
          </a:p>
        </p:txBody>
      </p:sp>
      <p:sp>
        <p:nvSpPr>
          <p:cNvPr id="17411" name="Rectangle 3"/>
          <p:cNvSpPr>
            <a:spLocks noGrp="1" noChangeArrowheads="1"/>
          </p:cNvSpPr>
          <p:nvPr>
            <p:ph idx="1"/>
          </p:nvPr>
        </p:nvSpPr>
        <p:spPr/>
        <p:txBody>
          <a:bodyPr/>
          <a:lstStyle/>
          <a:p>
            <a:pPr eaLnBrk="1" hangingPunct="1">
              <a:lnSpc>
                <a:spcPct val="90000"/>
              </a:lnSpc>
            </a:pPr>
            <a:r>
              <a:rPr lang="en-US" altLang="en-US"/>
              <a:t>Either mlogit or unconstrained gologit can be overkill – both generate many more parameters than ologit does.  </a:t>
            </a:r>
          </a:p>
          <a:p>
            <a:pPr lvl="1" eaLnBrk="1" hangingPunct="1">
              <a:lnSpc>
                <a:spcPct val="90000"/>
              </a:lnSpc>
            </a:pPr>
            <a:r>
              <a:rPr lang="en-US" altLang="en-US" u="sng"/>
              <a:t>All</a:t>
            </a:r>
            <a:r>
              <a:rPr lang="en-US" altLang="en-US"/>
              <a:t> variables are freed from the proportional odds constraint, even though the assumption may only be violated by </a:t>
            </a:r>
            <a:r>
              <a:rPr lang="en-US" altLang="en-US" u="sng"/>
              <a:t>one</a:t>
            </a:r>
            <a:r>
              <a:rPr lang="en-US" altLang="en-US"/>
              <a:t> or a </a:t>
            </a:r>
            <a:r>
              <a:rPr lang="en-US" altLang="en-US" u="sng"/>
              <a:t>few</a:t>
            </a:r>
            <a:r>
              <a:rPr lang="en-US" altLang="en-US"/>
              <a:t> of them</a:t>
            </a:r>
          </a:p>
          <a:p>
            <a:pPr lvl="1" eaLnBrk="1" hangingPunct="1">
              <a:lnSpc>
                <a:spcPct val="90000"/>
              </a:lnSpc>
            </a:pPr>
            <a:endParaRPr lang="en-US" altLang="en-US"/>
          </a:p>
          <a:p>
            <a:pPr eaLnBrk="1" hangingPunct="1">
              <a:lnSpc>
                <a:spcPct val="90000"/>
              </a:lnSpc>
            </a:pPr>
            <a:r>
              <a:rPr lang="en-US" altLang="en-US"/>
              <a:t>gologit2, with the </a:t>
            </a:r>
            <a:r>
              <a:rPr lang="en-US" altLang="en-US" i="1"/>
              <a:t>autofit</a:t>
            </a:r>
            <a:r>
              <a:rPr lang="en-US" altLang="en-US"/>
              <a:t> option, will </a:t>
            </a:r>
            <a:r>
              <a:rPr lang="en-US" altLang="en-US" u="sng"/>
              <a:t>only</a:t>
            </a:r>
            <a:r>
              <a:rPr lang="en-US" altLang="en-US"/>
              <a:t> relax the parallel lines constraint for those variables where it is violated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200" y="838200"/>
            <a:ext cx="5956300" cy="556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Interpretation</a:t>
            </a:r>
          </a:p>
        </p:txBody>
      </p:sp>
      <p:sp>
        <p:nvSpPr>
          <p:cNvPr id="19459" name="Content Placeholder 2"/>
          <p:cNvSpPr>
            <a:spLocks noGrp="1"/>
          </p:cNvSpPr>
          <p:nvPr>
            <p:ph idx="1"/>
          </p:nvPr>
        </p:nvSpPr>
        <p:spPr/>
        <p:txBody>
          <a:bodyPr/>
          <a:lstStyle/>
          <a:p>
            <a:r>
              <a:rPr lang="en-US" altLang="en-US"/>
              <a:t>Once we have the results though, how do we interpret them???</a:t>
            </a:r>
          </a:p>
          <a:p>
            <a:pPr>
              <a:buFont typeface="Georgia" panose="02040502050405020303" pitchFamily="18" charset="0"/>
              <a:buNone/>
            </a:pPr>
            <a:endParaRPr lang="en-US" altLang="en-US"/>
          </a:p>
          <a:p>
            <a:r>
              <a:rPr lang="en-US" altLang="en-US"/>
              <a:t>There are several possibilities.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a:t>Interpretation 1: gologit as </a:t>
            </a:r>
            <a:br>
              <a:rPr lang="en-US" dirty="0"/>
            </a:br>
            <a:r>
              <a:rPr lang="en-US" dirty="0"/>
              <a:t>non-linear probability model</a:t>
            </a:r>
          </a:p>
        </p:txBody>
      </p:sp>
      <p:sp>
        <p:nvSpPr>
          <p:cNvPr id="31747" name="Rectangle 3"/>
          <p:cNvSpPr>
            <a:spLocks noGrp="1" noChangeArrowheads="1"/>
          </p:cNvSpPr>
          <p:nvPr>
            <p:ph idx="1"/>
          </p:nvPr>
        </p:nvSpPr>
        <p:spPr/>
        <p:txBody>
          <a:bodyPr>
            <a:normAutofit fontScale="92500" lnSpcReduction="20000"/>
          </a:bodyPr>
          <a:lstStyle/>
          <a:p>
            <a:pPr marL="365760" indent="-256032" eaLnBrk="1" fontAlgn="auto" hangingPunct="1">
              <a:lnSpc>
                <a:spcPct val="90000"/>
              </a:lnSpc>
              <a:spcAft>
                <a:spcPts val="0"/>
              </a:spcAft>
              <a:buClr>
                <a:schemeClr val="accent3"/>
              </a:buClr>
              <a:buFont typeface="Georgia"/>
              <a:buChar char="•"/>
              <a:defRPr/>
            </a:pPr>
            <a:r>
              <a:rPr lang="en-US" dirty="0"/>
              <a:t>As Long &amp; </a:t>
            </a:r>
            <a:r>
              <a:rPr lang="en-US" dirty="0" err="1"/>
              <a:t>Freese</a:t>
            </a:r>
            <a:r>
              <a:rPr lang="en-US" dirty="0"/>
              <a:t> (2006, p. 187) point out “The ordinal regression model can also be developed as a nonlinear probability model without appealing to the idea of a latent variable.”</a:t>
            </a:r>
          </a:p>
          <a:p>
            <a:pPr marL="365760" indent="-256032" eaLnBrk="1" fontAlgn="auto" hangingPunct="1">
              <a:lnSpc>
                <a:spcPct val="90000"/>
              </a:lnSpc>
              <a:spcAft>
                <a:spcPts val="0"/>
              </a:spcAft>
              <a:buClr>
                <a:schemeClr val="accent3"/>
              </a:buClr>
              <a:buFont typeface="Georgia"/>
              <a:buChar char="•"/>
              <a:defRPr/>
            </a:pPr>
            <a:endParaRPr lang="en-US" dirty="0"/>
          </a:p>
          <a:p>
            <a:pPr marL="365760" indent="-256032" eaLnBrk="1" fontAlgn="auto" hangingPunct="1">
              <a:lnSpc>
                <a:spcPct val="90000"/>
              </a:lnSpc>
              <a:spcAft>
                <a:spcPts val="0"/>
              </a:spcAft>
              <a:buClr>
                <a:schemeClr val="accent3"/>
              </a:buClr>
              <a:buFont typeface="Georgia"/>
              <a:buChar char="•"/>
              <a:defRPr/>
            </a:pPr>
            <a:r>
              <a:rPr lang="en-US" dirty="0"/>
              <a:t>Ergo, the simplest thing may just be to interpret gologit as a non-linear probability model that lets you estimate the determinants &amp; probability of each outcome occurring. Forget about the idea of a y*</a:t>
            </a:r>
          </a:p>
          <a:p>
            <a:pPr marL="365760" indent="-256032" eaLnBrk="1" fontAlgn="auto" hangingPunct="1">
              <a:lnSpc>
                <a:spcPct val="90000"/>
              </a:lnSpc>
              <a:spcAft>
                <a:spcPts val="0"/>
              </a:spcAft>
              <a:buClr>
                <a:schemeClr val="accent3"/>
              </a:buClr>
              <a:buFont typeface="Georgia"/>
              <a:buChar char="•"/>
              <a:defRPr/>
            </a:pPr>
            <a:endParaRPr lang="en-US" dirty="0"/>
          </a:p>
          <a:p>
            <a:pPr marL="365760" indent="-256032" eaLnBrk="1" fontAlgn="auto" hangingPunct="1">
              <a:lnSpc>
                <a:spcPct val="90000"/>
              </a:lnSpc>
              <a:spcAft>
                <a:spcPts val="0"/>
              </a:spcAft>
              <a:buClr>
                <a:schemeClr val="accent3"/>
              </a:buClr>
              <a:buFont typeface="Georgia"/>
              <a:buChar char="•"/>
              <a:defRPr/>
            </a:pPr>
            <a:r>
              <a:rPr lang="en-US" dirty="0"/>
              <a:t>Other interpretations, such as we have just discussed, can preserve or modify the idea of an underlying 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a:t>Interpretation 2: The effect of x on y depends on the value of y</a:t>
            </a:r>
          </a:p>
        </p:txBody>
      </p:sp>
      <p:sp>
        <p:nvSpPr>
          <p:cNvPr id="21507" name="Rectangle 3"/>
          <p:cNvSpPr>
            <a:spLocks noGrp="1" noChangeArrowheads="1"/>
          </p:cNvSpPr>
          <p:nvPr>
            <p:ph idx="1"/>
          </p:nvPr>
        </p:nvSpPr>
        <p:spPr/>
        <p:txBody>
          <a:bodyPr/>
          <a:lstStyle/>
          <a:p>
            <a:pPr eaLnBrk="1" hangingPunct="1"/>
            <a:r>
              <a:rPr lang="en-US" altLang="en-US" sz="2000"/>
              <a:t>Our earlier proportional odds examples show how this could plausibly be true</a:t>
            </a:r>
          </a:p>
          <a:p>
            <a:pPr eaLnBrk="1" hangingPunct="1"/>
            <a:endParaRPr lang="en-US" altLang="en-US" sz="2000"/>
          </a:p>
          <a:p>
            <a:r>
              <a:rPr lang="en-US" altLang="en-US" sz="2000"/>
              <a:t>Hedeker and Mermelstein (1998) also raise the idea that the categories of the DV may represent stages, e.g. pre-contemplation, contemplation, and action.</a:t>
            </a:r>
          </a:p>
          <a:p>
            <a:endParaRPr lang="en-US" altLang="en-US" sz="2000"/>
          </a:p>
          <a:p>
            <a:r>
              <a:rPr lang="en-US" altLang="en-US" sz="2000"/>
              <a:t>An intervention might be effective in moving people from pre-contemplation to contemplation, but be ineffective in moving people from contemplation to action.</a:t>
            </a:r>
          </a:p>
          <a:p>
            <a:endParaRPr lang="en-US" altLang="en-US" sz="2000"/>
          </a:p>
          <a:p>
            <a:r>
              <a:rPr lang="en-US" altLang="en-US" sz="2000"/>
              <a:t>If so, the effects of an explanatory variable will not be the same across the K-1 cumulative logits of the model</a:t>
            </a:r>
          </a:p>
          <a:p>
            <a:pPr eaLnBrk="1" hangingPunct="1"/>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a:t>Working mother’s example</a:t>
            </a:r>
          </a:p>
        </p:txBody>
      </p:sp>
      <p:sp>
        <p:nvSpPr>
          <p:cNvPr id="22531" name="Rectangle 3"/>
          <p:cNvSpPr>
            <a:spLocks noGrp="1" noChangeArrowheads="1"/>
          </p:cNvSpPr>
          <p:nvPr>
            <p:ph idx="1"/>
          </p:nvPr>
        </p:nvSpPr>
        <p:spPr/>
        <p:txBody>
          <a:bodyPr/>
          <a:lstStyle/>
          <a:p>
            <a:pPr eaLnBrk="1" hangingPunct="1">
              <a:lnSpc>
                <a:spcPct val="80000"/>
              </a:lnSpc>
            </a:pPr>
            <a:r>
              <a:rPr lang="en-US" altLang="en-US"/>
              <a:t>Effects of the constrained variables (white, age, ed, prst) can be interpreted pretty much the same as they were in the earlier ologit model. For yr89 and male, the differences from before are largely just a matter of degree.  </a:t>
            </a:r>
          </a:p>
          <a:p>
            <a:pPr lvl="1" eaLnBrk="1" hangingPunct="1">
              <a:lnSpc>
                <a:spcPct val="80000"/>
              </a:lnSpc>
            </a:pPr>
            <a:r>
              <a:rPr lang="en-US" altLang="en-US"/>
              <a:t>People became more supportive of working mothers across time, but the greatest effect of time was to push people away from the most extremely negative attitudes.  </a:t>
            </a:r>
          </a:p>
          <a:p>
            <a:pPr lvl="1" eaLnBrk="1" hangingPunct="1">
              <a:lnSpc>
                <a:spcPct val="80000"/>
              </a:lnSpc>
            </a:pPr>
            <a:r>
              <a:rPr lang="en-US" altLang="en-US"/>
              <a:t>For gender, men were less supportive of working mothers than were women, but they were especially unlikely to have strongly favorable attitudes.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en-US" altLang="en-US"/>
          </a:p>
        </p:txBody>
      </p:sp>
      <p:sp>
        <p:nvSpPr>
          <p:cNvPr id="23555" name="Rectangle 3"/>
          <p:cNvSpPr>
            <a:spLocks noGrp="1" noChangeArrowheads="1"/>
          </p:cNvSpPr>
          <p:nvPr>
            <p:ph idx="1"/>
          </p:nvPr>
        </p:nvSpPr>
        <p:spPr/>
        <p:txBody>
          <a:bodyPr/>
          <a:lstStyle/>
          <a:p>
            <a:pPr eaLnBrk="1" hangingPunct="1">
              <a:lnSpc>
                <a:spcPct val="90000"/>
              </a:lnSpc>
            </a:pPr>
            <a:r>
              <a:rPr lang="en-US" altLang="en-US"/>
              <a:t>Substantive example: Boes &amp; Winkelman, 2004:</a:t>
            </a:r>
            <a:br>
              <a:rPr lang="en-US" altLang="en-US"/>
            </a:br>
            <a:br>
              <a:rPr lang="en-US" altLang="en-US"/>
            </a:br>
            <a:r>
              <a:rPr lang="en-US" altLang="en-US"/>
              <a:t>“Completely missing so far is any evidence whether the magnitude of the income effect depends on a person’s happiness: is it possible that the effect of income on happiness is different in different parts of the outcome distribution? Could it be that “money cannot buy happiness, but buy-off unhappiness” as a proverb says? And if so, how can such distributional effects be quantified?”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eaLnBrk="1" fontAlgn="auto" hangingPunct="1">
              <a:spcAft>
                <a:spcPts val="0"/>
              </a:spcAft>
              <a:defRPr/>
            </a:pPr>
            <a:r>
              <a:rPr lang="en-US" sz="3600" dirty="0"/>
              <a:t>Interpretation 3: State-dependent reporting bias - </a:t>
            </a:r>
            <a:r>
              <a:rPr lang="en-US" sz="3600" dirty="0" err="1"/>
              <a:t>gologit</a:t>
            </a:r>
            <a:r>
              <a:rPr lang="en-US" sz="3600" dirty="0"/>
              <a:t> as measurement model</a:t>
            </a:r>
          </a:p>
        </p:txBody>
      </p:sp>
      <p:sp>
        <p:nvSpPr>
          <p:cNvPr id="24579" name="Rectangle 3"/>
          <p:cNvSpPr>
            <a:spLocks noGrp="1" noChangeArrowheads="1"/>
          </p:cNvSpPr>
          <p:nvPr>
            <p:ph idx="1"/>
          </p:nvPr>
        </p:nvSpPr>
        <p:spPr/>
        <p:txBody>
          <a:bodyPr/>
          <a:lstStyle/>
          <a:p>
            <a:pPr eaLnBrk="1" hangingPunct="1"/>
            <a:r>
              <a:rPr lang="en-US" altLang="en-US"/>
              <a:t>As noted, the idea behind y* is that there is an unobserved continuous variable that gets collapsed into the limited number of categories for the observed variable y.</a:t>
            </a:r>
          </a:p>
          <a:p>
            <a:pPr eaLnBrk="1" hangingPunct="1"/>
            <a:endParaRPr lang="en-US" altLang="en-US"/>
          </a:p>
          <a:p>
            <a:pPr eaLnBrk="1" hangingPunct="1"/>
            <a:r>
              <a:rPr lang="en-US" altLang="en-US"/>
              <a:t>HOWEVER, respondents have to decide how that collapsing should be done, e.g. they have to decide whether their feelings cross the threshold between “agree” and “strongly agree,” whether their health is “good” or “very good,” etc.</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endParaRPr lang="en-US" altLang="en-US" sz="3600"/>
          </a:p>
        </p:txBody>
      </p:sp>
      <p:sp>
        <p:nvSpPr>
          <p:cNvPr id="25603" name="Rectangle 3"/>
          <p:cNvSpPr>
            <a:spLocks noGrp="1" noChangeArrowheads="1"/>
          </p:cNvSpPr>
          <p:nvPr>
            <p:ph idx="1"/>
          </p:nvPr>
        </p:nvSpPr>
        <p:spPr/>
        <p:txBody>
          <a:bodyPr/>
          <a:lstStyle/>
          <a:p>
            <a:pPr eaLnBrk="1" hangingPunct="1"/>
            <a:r>
              <a:rPr lang="en-US" altLang="en-US"/>
              <a:t>Respondents do NOT necessarily use the same frame of reference when answering, e.g. the elderly may use a different frame of reference than the young do when assessing their health</a:t>
            </a:r>
          </a:p>
          <a:p>
            <a:pPr eaLnBrk="1" hangingPunct="1"/>
            <a:endParaRPr lang="en-US" altLang="en-US"/>
          </a:p>
          <a:p>
            <a:pPr eaLnBrk="1" hangingPunct="1"/>
            <a:r>
              <a:rPr lang="en-US" altLang="en-US"/>
              <a:t>Other factors can also cause respondents to employ different thresholds when describing things</a:t>
            </a:r>
          </a:p>
          <a:p>
            <a:pPr lvl="1" eaLnBrk="1" hangingPunct="1"/>
            <a:r>
              <a:rPr lang="en-US" altLang="en-US" sz="2400"/>
              <a:t>Some groups may be more modest in describing their wealth, IQ or other characteristics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Violations of Assumptions</a:t>
            </a:r>
          </a:p>
        </p:txBody>
      </p:sp>
      <p:sp>
        <p:nvSpPr>
          <p:cNvPr id="8195" name="Content Placeholder 2"/>
          <p:cNvSpPr>
            <a:spLocks noGrp="1"/>
          </p:cNvSpPr>
          <p:nvPr>
            <p:ph idx="1"/>
          </p:nvPr>
        </p:nvSpPr>
        <p:spPr/>
        <p:txBody>
          <a:bodyPr/>
          <a:lstStyle/>
          <a:p>
            <a:r>
              <a:rPr lang="en-US" altLang="en-US"/>
              <a:t>We previously talked about violations of the parallel lines/ proportional odds assumption. Parallel lines isn’t too hard to understand – but what does proportional odds mean?</a:t>
            </a:r>
          </a:p>
          <a:p>
            <a:endParaRPr lang="en-US" altLang="en-US"/>
          </a:p>
          <a:p>
            <a:r>
              <a:rPr lang="en-US" altLang="en-US"/>
              <a:t>Here are some hypothetical examples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endParaRPr lang="en-US" altLang="en-US"/>
          </a:p>
        </p:txBody>
      </p:sp>
      <p:sp>
        <p:nvSpPr>
          <p:cNvPr id="26627" name="Rectangle 3"/>
          <p:cNvSpPr>
            <a:spLocks noGrp="1" noChangeArrowheads="1"/>
          </p:cNvSpPr>
          <p:nvPr>
            <p:ph idx="1"/>
          </p:nvPr>
        </p:nvSpPr>
        <p:spPr/>
        <p:txBody>
          <a:bodyPr/>
          <a:lstStyle/>
          <a:p>
            <a:pPr eaLnBrk="1" hangingPunct="1">
              <a:lnSpc>
                <a:spcPct val="90000"/>
              </a:lnSpc>
            </a:pPr>
            <a:r>
              <a:rPr lang="en-US" altLang="en-US" sz="2400"/>
              <a:t>In these cases the underlying latent variable may be the same for all groups; but the thresholds/cut points used may vary.</a:t>
            </a:r>
          </a:p>
          <a:p>
            <a:pPr lvl="1" eaLnBrk="1" hangingPunct="1">
              <a:lnSpc>
                <a:spcPct val="90000"/>
              </a:lnSpc>
            </a:pPr>
            <a:r>
              <a:rPr lang="en-US" altLang="en-US" sz="2000"/>
              <a:t>Example: an estimated gender effect could reflect differences in measurement across genders rather than a real gender effect on the outcome of interest.</a:t>
            </a:r>
          </a:p>
          <a:p>
            <a:pPr lvl="1" eaLnBrk="1" hangingPunct="1">
              <a:lnSpc>
                <a:spcPct val="90000"/>
              </a:lnSpc>
            </a:pPr>
            <a:endParaRPr lang="en-US" altLang="en-US" sz="2000"/>
          </a:p>
          <a:p>
            <a:pPr eaLnBrk="1" hangingPunct="1">
              <a:lnSpc>
                <a:spcPct val="90000"/>
              </a:lnSpc>
            </a:pPr>
            <a:r>
              <a:rPr lang="en-US" altLang="en-US" sz="2400"/>
              <a:t>Lindeboom &amp; Doorslaer (2004) note that this has been referred to as state-dependent reporting bias, scale of reference bias, response category cut-point shift, reporting heterogeneity &amp; differential item functioning.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endParaRPr lang="en-US" altLang="en-US"/>
          </a:p>
        </p:txBody>
      </p:sp>
      <p:sp>
        <p:nvSpPr>
          <p:cNvPr id="27651" name="Rectangle 3"/>
          <p:cNvSpPr>
            <a:spLocks noGrp="1" noChangeArrowheads="1"/>
          </p:cNvSpPr>
          <p:nvPr>
            <p:ph idx="1"/>
          </p:nvPr>
        </p:nvSpPr>
        <p:spPr/>
        <p:txBody>
          <a:bodyPr/>
          <a:lstStyle/>
          <a:p>
            <a:pPr eaLnBrk="1" hangingPunct="1">
              <a:lnSpc>
                <a:spcPct val="80000"/>
              </a:lnSpc>
            </a:pPr>
            <a:r>
              <a:rPr lang="en-US" altLang="en-US"/>
              <a:t>If the difference in thresholds is constant (index shift), proportional odds will still hold</a:t>
            </a:r>
          </a:p>
          <a:p>
            <a:pPr lvl="1" eaLnBrk="1" hangingPunct="1">
              <a:lnSpc>
                <a:spcPct val="80000"/>
              </a:lnSpc>
            </a:pPr>
            <a:r>
              <a:rPr lang="en-US" altLang="en-US" sz="2400"/>
              <a:t>EX: Women’s cutpoints are all a half point higher than the corresponding male cutpoints</a:t>
            </a:r>
          </a:p>
          <a:p>
            <a:pPr lvl="1" eaLnBrk="1" hangingPunct="1">
              <a:lnSpc>
                <a:spcPct val="80000"/>
              </a:lnSpc>
            </a:pPr>
            <a:r>
              <a:rPr lang="en-US" altLang="en-US" sz="2400"/>
              <a:t>ologit could be used in such cases</a:t>
            </a:r>
          </a:p>
          <a:p>
            <a:pPr lvl="1" eaLnBrk="1" hangingPunct="1">
              <a:lnSpc>
                <a:spcPct val="80000"/>
              </a:lnSpc>
            </a:pPr>
            <a:endParaRPr lang="en-US" altLang="en-US" sz="2400"/>
          </a:p>
          <a:p>
            <a:pPr eaLnBrk="1" hangingPunct="1">
              <a:lnSpc>
                <a:spcPct val="80000"/>
              </a:lnSpc>
            </a:pPr>
            <a:r>
              <a:rPr lang="en-US" altLang="en-US"/>
              <a:t>If the difference is not constant (cut point shift), proportional odds will be violated</a:t>
            </a:r>
          </a:p>
          <a:p>
            <a:pPr lvl="1" eaLnBrk="1" hangingPunct="1">
              <a:lnSpc>
                <a:spcPct val="80000"/>
              </a:lnSpc>
            </a:pPr>
            <a:r>
              <a:rPr lang="en-US" altLang="en-US" sz="2400"/>
              <a:t>EX: Men and women might have the same thresholds at lower levels of pain but have different thresholds for higher levels</a:t>
            </a:r>
          </a:p>
          <a:p>
            <a:pPr lvl="1" eaLnBrk="1" hangingPunct="1">
              <a:lnSpc>
                <a:spcPct val="80000"/>
              </a:lnSpc>
            </a:pPr>
            <a:r>
              <a:rPr lang="en-US" altLang="en-US" sz="2400"/>
              <a:t>A gologit/ partial proportional odds model can capture this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endParaRPr lang="en-US" altLang="en-US"/>
          </a:p>
        </p:txBody>
      </p:sp>
      <p:sp>
        <p:nvSpPr>
          <p:cNvPr id="28675" name="Rectangle 3"/>
          <p:cNvSpPr>
            <a:spLocks noGrp="1" noChangeArrowheads="1"/>
          </p:cNvSpPr>
          <p:nvPr>
            <p:ph idx="1"/>
          </p:nvPr>
        </p:nvSpPr>
        <p:spPr/>
        <p:txBody>
          <a:bodyPr/>
          <a:lstStyle/>
          <a:p>
            <a:pPr eaLnBrk="1" hangingPunct="1">
              <a:lnSpc>
                <a:spcPct val="90000"/>
              </a:lnSpc>
            </a:pPr>
            <a:r>
              <a:rPr lang="en-US" altLang="en-US"/>
              <a:t>If you are confident that some apparent effects reflect differences in measurement rather than real differences in effects, then</a:t>
            </a:r>
          </a:p>
          <a:p>
            <a:pPr eaLnBrk="1" hangingPunct="1">
              <a:lnSpc>
                <a:spcPct val="90000"/>
              </a:lnSpc>
            </a:pPr>
            <a:endParaRPr lang="en-US" altLang="en-US"/>
          </a:p>
          <a:p>
            <a:pPr lvl="1" eaLnBrk="1" hangingPunct="1">
              <a:lnSpc>
                <a:spcPct val="90000"/>
              </a:lnSpc>
            </a:pPr>
            <a:r>
              <a:rPr lang="en-US" altLang="en-US" sz="2400"/>
              <a:t>Cutpoints (and their determinants) are substantively interesting, rather than just “nuisance” parameters </a:t>
            </a:r>
          </a:p>
          <a:p>
            <a:pPr lvl="1" eaLnBrk="1" hangingPunct="1">
              <a:lnSpc>
                <a:spcPct val="90000"/>
              </a:lnSpc>
            </a:pPr>
            <a:endParaRPr lang="en-US" altLang="en-US" sz="2400"/>
          </a:p>
          <a:p>
            <a:pPr lvl="1" eaLnBrk="1" hangingPunct="1">
              <a:lnSpc>
                <a:spcPct val="90000"/>
              </a:lnSpc>
            </a:pPr>
            <a:r>
              <a:rPr lang="en-US" altLang="en-US" sz="2400"/>
              <a:t>The idea of an underlying y* is preserved (Determinants of y* are the same for all, but cutpoints differ across individuals and groups)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endParaRPr lang="en-US" altLang="en-US"/>
          </a:p>
        </p:txBody>
      </p:sp>
      <p:sp>
        <p:nvSpPr>
          <p:cNvPr id="29699" name="Rectangle 3"/>
          <p:cNvSpPr>
            <a:spLocks noGrp="1" noChangeArrowheads="1"/>
          </p:cNvSpPr>
          <p:nvPr>
            <p:ph idx="1"/>
          </p:nvPr>
        </p:nvSpPr>
        <p:spPr/>
        <p:txBody>
          <a:bodyPr/>
          <a:lstStyle/>
          <a:p>
            <a:pPr eaLnBrk="1" hangingPunct="1"/>
            <a:r>
              <a:rPr lang="en-US" altLang="en-US"/>
              <a:t>Key advantage: This could greatly improve cross-group comparisons, getting rid of artifactual differences caused by differences in measurement.</a:t>
            </a:r>
          </a:p>
          <a:p>
            <a:pPr eaLnBrk="1" hangingPunct="1"/>
            <a:endParaRPr lang="en-US" altLang="en-US"/>
          </a:p>
          <a:p>
            <a:pPr eaLnBrk="1" hangingPunct="1"/>
            <a:r>
              <a:rPr lang="en-US" altLang="en-US"/>
              <a:t>Key Concern: Can you really be sure the coefficients reflect measurement and not real effects, or some combination of real &amp; measurement effects?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endParaRPr lang="en-US" altLang="en-US"/>
          </a:p>
        </p:txBody>
      </p:sp>
      <p:sp>
        <p:nvSpPr>
          <p:cNvPr id="30723" name="Rectangle 3"/>
          <p:cNvSpPr>
            <a:spLocks noGrp="1" noChangeArrowheads="1"/>
          </p:cNvSpPr>
          <p:nvPr>
            <p:ph idx="1"/>
          </p:nvPr>
        </p:nvSpPr>
        <p:spPr/>
        <p:txBody>
          <a:bodyPr/>
          <a:lstStyle/>
          <a:p>
            <a:pPr eaLnBrk="1" hangingPunct="1"/>
            <a:r>
              <a:rPr lang="en-US" altLang="en-US"/>
              <a:t>Theory may help – if your model strongly claims the effect of gender should be zero, then any observed effect of gender can be attributed to measurement differences.</a:t>
            </a:r>
          </a:p>
          <a:p>
            <a:pPr eaLnBrk="1" hangingPunct="1"/>
            <a:endParaRPr lang="en-US" altLang="en-US"/>
          </a:p>
          <a:p>
            <a:pPr eaLnBrk="1" hangingPunct="1"/>
            <a:r>
              <a:rPr lang="en-US" altLang="en-US"/>
              <a:t>But regardless of what your theory says, you may at least want to acknowledge the possibility that apparent effects could be “real” or just measurement artifacts.</a:t>
            </a:r>
          </a:p>
          <a:p>
            <a:pPr eaLnBrk="1" hangingPunct="1"/>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a:t>Interpretation 4: The outcome is</a:t>
            </a:r>
            <a:br>
              <a:rPr lang="en-US" dirty="0"/>
            </a:br>
            <a:r>
              <a:rPr lang="en-US" dirty="0"/>
              <a:t>multi-dimensional</a:t>
            </a:r>
          </a:p>
        </p:txBody>
      </p:sp>
      <p:sp>
        <p:nvSpPr>
          <p:cNvPr id="31747" name="Rectangle 3"/>
          <p:cNvSpPr>
            <a:spLocks noGrp="1" noChangeArrowheads="1"/>
          </p:cNvSpPr>
          <p:nvPr>
            <p:ph idx="1"/>
          </p:nvPr>
        </p:nvSpPr>
        <p:spPr/>
        <p:txBody>
          <a:bodyPr/>
          <a:lstStyle/>
          <a:p>
            <a:pPr eaLnBrk="1" hangingPunct="1"/>
            <a:r>
              <a:rPr lang="en-US" altLang="en-US"/>
              <a:t>A variable that is ordinal in some respects may not be ordinal or else be differently-ordinal in others.  E.g. variables could be ordered either by direction (Strongly disagree to Strongly Agree) or intensity (Indifferent to Feel Strongly)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endParaRPr lang="en-US" altLang="en-US"/>
          </a:p>
        </p:txBody>
      </p:sp>
      <p:sp>
        <p:nvSpPr>
          <p:cNvPr id="32771" name="Rectangle 3"/>
          <p:cNvSpPr>
            <a:spLocks noGrp="1" noChangeArrowheads="1"/>
          </p:cNvSpPr>
          <p:nvPr>
            <p:ph idx="1"/>
          </p:nvPr>
        </p:nvSpPr>
        <p:spPr/>
        <p:txBody>
          <a:bodyPr/>
          <a:lstStyle/>
          <a:p>
            <a:pPr eaLnBrk="1" hangingPunct="1"/>
            <a:r>
              <a:rPr lang="en-US" altLang="en-US"/>
              <a:t>Suppose women tend to take less extreme political positions than men.  </a:t>
            </a:r>
          </a:p>
          <a:p>
            <a:pPr lvl="1" eaLnBrk="1" hangingPunct="1"/>
            <a:r>
              <a:rPr lang="en-US" altLang="en-US"/>
              <a:t>Using the first (directional) coding, an ordinal model might not work very well, whereas it could work well with the 2nd (intensity) coding. </a:t>
            </a:r>
          </a:p>
          <a:p>
            <a:pPr lvl="1" eaLnBrk="1" hangingPunct="1"/>
            <a:r>
              <a:rPr lang="en-US" altLang="en-US"/>
              <a:t>But, suppose that for every other independent variable the directional coding works fine in an ordinal model.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en-US" altLang="en-US"/>
          </a:p>
        </p:txBody>
      </p:sp>
      <p:sp>
        <p:nvSpPr>
          <p:cNvPr id="41987" name="Rectangle 3"/>
          <p:cNvSpPr>
            <a:spLocks noGrp="1" noChangeArrowheads="1"/>
          </p:cNvSpPr>
          <p:nvPr>
            <p:ph idx="1"/>
          </p:nvPr>
        </p:nvSpPr>
        <p:spPr/>
        <p:txBody>
          <a:bodyPr>
            <a:normAutofit lnSpcReduction="10000"/>
          </a:bodyPr>
          <a:lstStyle/>
          <a:p>
            <a:pPr marL="660400" indent="-660400" eaLnBrk="1" fontAlgn="auto" hangingPunct="1">
              <a:spcAft>
                <a:spcPts val="0"/>
              </a:spcAft>
              <a:buClr>
                <a:schemeClr val="accent3"/>
              </a:buClr>
              <a:buFont typeface="Georgia"/>
              <a:buChar char="•"/>
              <a:defRPr/>
            </a:pPr>
            <a:r>
              <a:rPr lang="en-US"/>
              <a:t>Our choices in the past have either been to (a) run ordered logit, with the model really not appropriate for the gender variable, or (b) run multinomial logit, ignoring the parsimony of the ordinal model just because one variable doesn’t work with it.  </a:t>
            </a:r>
          </a:p>
          <a:p>
            <a:pPr marL="660400" indent="-660400" eaLnBrk="1" fontAlgn="auto" hangingPunct="1">
              <a:spcAft>
                <a:spcPts val="0"/>
              </a:spcAft>
              <a:buClr>
                <a:schemeClr val="accent3"/>
              </a:buClr>
              <a:buFont typeface="Georgia"/>
              <a:buChar char="•"/>
              <a:defRPr/>
            </a:pPr>
            <a:r>
              <a:rPr lang="en-US"/>
              <a:t>With gologit models, we have option (c) – constrain the vars where it works to meet the parallel lines assumption, while freeing up other vars (e.g. gender) from that constraint.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a:t>For more information, see:</a:t>
            </a:r>
          </a:p>
        </p:txBody>
      </p:sp>
      <p:sp>
        <p:nvSpPr>
          <p:cNvPr id="34819" name="Rectangle 3"/>
          <p:cNvSpPr>
            <a:spLocks noGrp="1" noChangeArrowheads="1"/>
          </p:cNvSpPr>
          <p:nvPr>
            <p:ph idx="1"/>
          </p:nvPr>
        </p:nvSpPr>
        <p:spPr/>
        <p:txBody>
          <a:bodyPr/>
          <a:lstStyle/>
          <a:p>
            <a:pPr eaLnBrk="1" hangingPunct="1">
              <a:buFont typeface="Wingdings" panose="05000000000000000000" pitchFamily="2" charset="2"/>
              <a:buNone/>
            </a:pPr>
            <a:endParaRPr lang="en-US" altLang="en-US" dirty="0"/>
          </a:p>
          <a:p>
            <a:pPr algn="ctr" eaLnBrk="1" hangingPunct="1">
              <a:buFont typeface="Wingdings" panose="05000000000000000000" pitchFamily="2" charset="2"/>
              <a:buNone/>
            </a:pPr>
            <a:r>
              <a:rPr lang="en-US" altLang="en-US" sz="3200" dirty="0">
                <a:hlinkClick r:id="rId2"/>
              </a:rPr>
              <a:t>https://academicweb.nd.edu/~rwilliam/gologit2</a:t>
            </a:r>
            <a:r>
              <a:rPr lang="en-US" altLang="en-US" sz="3200" dirty="0"/>
              <a:t> </a:t>
            </a:r>
          </a:p>
          <a:p>
            <a:pPr algn="ctr" eaLnBrk="1" hangingPunct="1">
              <a:buFont typeface="Wingdings" panose="05000000000000000000" pitchFamily="2" charset="2"/>
              <a:buNone/>
            </a:pPr>
            <a:endParaRPr lang="en-US" altLang="en-US" sz="3200" dirty="0"/>
          </a:p>
          <a:p>
            <a:pPr algn="ctr" eaLnBrk="1" hangingPunct="1">
              <a:buFont typeface="Wingdings" panose="05000000000000000000" pitchFamily="2" charset="2"/>
              <a:buNone/>
            </a:pPr>
            <a:r>
              <a:rPr lang="en-US" altLang="en-US" sz="3200" dirty="0"/>
              <a:t>http://www.stata-journal.com/article.html?article=st0097</a:t>
            </a:r>
          </a:p>
          <a:p>
            <a:pPr algn="ctr" eaLnBrk="1" hangingPunct="1">
              <a:buFont typeface="Wingdings" panose="05000000000000000000" pitchFamily="2" charset="2"/>
              <a:buNone/>
            </a:pPr>
            <a:endParaRPr lang="en-US" altLang="en-US" sz="3200" dirty="0"/>
          </a:p>
          <a:p>
            <a:pPr algn="ctr" eaLnBrk="1" hangingPunct="1">
              <a:buFont typeface="Wingdings" panose="05000000000000000000" pitchFamily="2" charset="2"/>
              <a:buNone/>
            </a:pPr>
            <a:r>
              <a:rPr lang="en-US" altLang="en-US" sz="3200" dirty="0"/>
              <a:t>https://www.tandfonline.com/doi/full/10.1080/0022250X.2015.1112384</a:t>
            </a:r>
            <a:endParaRPr lang="en-US" altLang="en-US" sz="3200" dirty="0">
              <a:hlinkClick r:id="rId3"/>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z="2800"/>
              <a:t>Example of when assumptions are not violated</a:t>
            </a:r>
          </a:p>
        </p:txBody>
      </p:sp>
      <p:pic>
        <p:nvPicPr>
          <p:cNvPr id="9219" name="Picture 4"/>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527175" y="2590800"/>
            <a:ext cx="6697663" cy="4005263"/>
          </a:xfr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z="2800"/>
              <a:t>Examples of how assumptions can be violated</a:t>
            </a:r>
          </a:p>
        </p:txBody>
      </p:sp>
      <p:pic>
        <p:nvPicPr>
          <p:cNvPr id="10243"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527175" y="2590800"/>
            <a:ext cx="6697663" cy="4005263"/>
          </a:xfr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2800"/>
              <a:t>Examples of how assumptions can be violated</a:t>
            </a:r>
          </a:p>
        </p:txBody>
      </p:sp>
      <p:pic>
        <p:nvPicPr>
          <p:cNvPr id="11267"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527175" y="2387600"/>
            <a:ext cx="6394450" cy="4251325"/>
          </a:xfr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z="2800"/>
              <a:t>Examples of how assumptions can be violated</a:t>
            </a:r>
          </a:p>
        </p:txBody>
      </p:sp>
      <p:pic>
        <p:nvPicPr>
          <p:cNvPr id="12291"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684338" y="2249488"/>
            <a:ext cx="6089650" cy="4559300"/>
          </a:xfr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endParaRPr lang="en-US" altLang="en-US"/>
          </a:p>
        </p:txBody>
      </p:sp>
      <p:sp>
        <p:nvSpPr>
          <p:cNvPr id="13315" name="Content Placeholder 2"/>
          <p:cNvSpPr>
            <a:spLocks noGrp="1"/>
          </p:cNvSpPr>
          <p:nvPr>
            <p:ph idx="1"/>
          </p:nvPr>
        </p:nvSpPr>
        <p:spPr/>
        <p:txBody>
          <a:bodyPr/>
          <a:lstStyle/>
          <a:p>
            <a:r>
              <a:rPr lang="en-US" altLang="en-US" sz="2400"/>
              <a:t>Every one of the above models represents a reasonable relationship involving an ordinal variable; but only the proportional odds model does not violate the assumptions of the ordered logit model</a:t>
            </a:r>
          </a:p>
          <a:p>
            <a:r>
              <a:rPr lang="en-US" altLang="en-US" sz="2400"/>
              <a:t>FURTHER, there could be a dozen variables in a model, 11 of which meet the proportional odds assumption and only one of which does not</a:t>
            </a:r>
          </a:p>
          <a:p>
            <a:r>
              <a:rPr lang="en-US" altLang="en-US" sz="2400"/>
              <a:t>We therefore want a more flexible and parsimonious model that can deal with situations like the above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a:t>Unconstrained gologit model</a:t>
            </a:r>
          </a:p>
        </p:txBody>
      </p:sp>
      <p:sp>
        <p:nvSpPr>
          <p:cNvPr id="14339" name="Rectangle 3"/>
          <p:cNvSpPr>
            <a:spLocks noGrp="1" noChangeArrowheads="1"/>
          </p:cNvSpPr>
          <p:nvPr>
            <p:ph type="body" sz="half" idx="1"/>
          </p:nvPr>
        </p:nvSpPr>
        <p:spPr>
          <a:xfrm>
            <a:off x="457200" y="1828800"/>
            <a:ext cx="7924800" cy="4302125"/>
          </a:xfrm>
        </p:spPr>
        <p:txBody>
          <a:bodyPr/>
          <a:lstStyle/>
          <a:p>
            <a:pPr eaLnBrk="1" hangingPunct="1"/>
            <a:r>
              <a:rPr lang="en-US" altLang="en-US"/>
              <a:t>Unconstrained gologit results are very similar to what we get with the series of binary logistic regressions and can be interpreted the same way.  </a:t>
            </a:r>
          </a:p>
          <a:p>
            <a:pPr eaLnBrk="1" hangingPunct="1"/>
            <a:r>
              <a:rPr lang="en-US" altLang="en-US"/>
              <a:t>The gologit model can be written as</a:t>
            </a:r>
          </a:p>
          <a:p>
            <a:pPr eaLnBrk="1" hangingPunct="1"/>
            <a:endParaRPr lang="en-US" altLang="en-US"/>
          </a:p>
          <a:p>
            <a:pPr eaLnBrk="1" hangingPunct="1"/>
            <a:endParaRPr lang="en-US" altLang="en-US"/>
          </a:p>
        </p:txBody>
      </p:sp>
      <p:graphicFrame>
        <p:nvGraphicFramePr>
          <p:cNvPr id="14340" name="Object 2"/>
          <p:cNvGraphicFramePr>
            <a:graphicFrameLocks noGrp="1" noChangeAspect="1"/>
          </p:cNvGraphicFramePr>
          <p:nvPr>
            <p:ph sz="half" idx="2"/>
          </p:nvPr>
        </p:nvGraphicFramePr>
        <p:xfrm>
          <a:off x="685800" y="4648200"/>
          <a:ext cx="6858000" cy="1028700"/>
        </p:xfrm>
        <a:graphic>
          <a:graphicData uri="http://schemas.openxmlformats.org/presentationml/2006/ole">
            <mc:AlternateContent xmlns:mc="http://schemas.openxmlformats.org/markup-compatibility/2006">
              <mc:Choice xmlns:v="urn:schemas-microsoft-com:vml" Requires="v">
                <p:oleObj spid="_x0000_s14348" name="Equation" r:id="rId3" imgW="3048000" imgH="457200" progId="Equation.DSMT4">
                  <p:embed/>
                </p:oleObj>
              </mc:Choice>
              <mc:Fallback>
                <p:oleObj name="Equation" r:id="rId3" imgW="3048000" imgH="45720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4648200"/>
                        <a:ext cx="6858000" cy="1028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endParaRPr lang="en-US" altLang="en-US"/>
          </a:p>
        </p:txBody>
      </p:sp>
      <p:sp>
        <p:nvSpPr>
          <p:cNvPr id="56323" name="Rectangle 3"/>
          <p:cNvSpPr>
            <a:spLocks noGrp="1" noChangeArrowheads="1"/>
          </p:cNvSpPr>
          <p:nvPr>
            <p:ph type="body" sz="half" idx="1"/>
          </p:nvPr>
        </p:nvSpPr>
        <p:spPr>
          <a:xfrm>
            <a:off x="457200" y="1981200"/>
            <a:ext cx="8077200" cy="2971800"/>
          </a:xfrm>
        </p:spPr>
        <p:txBody>
          <a:bodyPr rtlCol="0">
            <a:normAutofit/>
          </a:bodyPr>
          <a:lstStyle/>
          <a:p>
            <a:pPr marL="365760" indent="-256032" eaLnBrk="1" fontAlgn="auto" hangingPunct="1">
              <a:spcAft>
                <a:spcPts val="0"/>
              </a:spcAft>
              <a:buClr>
                <a:schemeClr val="accent3"/>
              </a:buClr>
              <a:buFont typeface="Arial" pitchFamily="34" charset="0"/>
              <a:buChar char="•"/>
              <a:defRPr/>
            </a:pPr>
            <a:r>
              <a:rPr lang="en-US" sz="2400" dirty="0"/>
              <a:t>The </a:t>
            </a:r>
            <a:r>
              <a:rPr lang="en-US" sz="2400" dirty="0" err="1"/>
              <a:t>ologit</a:t>
            </a:r>
            <a:r>
              <a:rPr lang="en-US" sz="2400" dirty="0"/>
              <a:t> model is a special case of the gologit model, where the betas are the same for each j (NOTE: </a:t>
            </a:r>
            <a:r>
              <a:rPr lang="en-US" sz="2400" dirty="0" err="1"/>
              <a:t>ologit</a:t>
            </a:r>
            <a:r>
              <a:rPr lang="en-US" sz="2400" dirty="0"/>
              <a:t> actually reports cut points, which equal the negatives of the alphas used here)</a:t>
            </a:r>
          </a:p>
          <a:p>
            <a:pPr marL="365760" indent="-256032" eaLnBrk="1" fontAlgn="auto" hangingPunct="1">
              <a:spcAft>
                <a:spcPts val="0"/>
              </a:spcAft>
              <a:buClr>
                <a:schemeClr val="accent3"/>
              </a:buClr>
              <a:buFont typeface="Arial" pitchFamily="34" charset="0"/>
              <a:buChar char="•"/>
              <a:defRPr/>
            </a:pPr>
            <a:endParaRPr lang="en-US" sz="2000" dirty="0"/>
          </a:p>
          <a:p>
            <a:pPr marL="365760" indent="-256032" eaLnBrk="1" fontAlgn="auto" hangingPunct="1">
              <a:spcAft>
                <a:spcPts val="0"/>
              </a:spcAft>
              <a:buClr>
                <a:schemeClr val="accent3"/>
              </a:buClr>
              <a:buFont typeface="Arial" pitchFamily="34" charset="0"/>
              <a:buChar char="•"/>
              <a:defRPr/>
            </a:pPr>
            <a:endParaRPr lang="en-US" sz="2400" dirty="0"/>
          </a:p>
          <a:p>
            <a:pPr marL="365760" indent="-256032" eaLnBrk="1" fontAlgn="auto" hangingPunct="1">
              <a:spcAft>
                <a:spcPts val="0"/>
              </a:spcAft>
              <a:buClr>
                <a:schemeClr val="accent3"/>
              </a:buClr>
              <a:buFont typeface="Arial" pitchFamily="34" charset="0"/>
              <a:buChar char="•"/>
              <a:defRPr/>
            </a:pPr>
            <a:endParaRPr lang="en-US" sz="2400" dirty="0"/>
          </a:p>
          <a:p>
            <a:pPr marL="365760" indent="-256032" eaLnBrk="1" fontAlgn="auto" hangingPunct="1">
              <a:spcAft>
                <a:spcPts val="0"/>
              </a:spcAft>
              <a:buClr>
                <a:schemeClr val="accent3"/>
              </a:buClr>
              <a:buFont typeface="Wingdings" pitchFamily="2" charset="2"/>
              <a:buNone/>
              <a:defRPr/>
            </a:pPr>
            <a:endParaRPr lang="en-US" sz="2400" dirty="0"/>
          </a:p>
          <a:p>
            <a:pPr marL="365760" indent="-256032" eaLnBrk="1" fontAlgn="auto" hangingPunct="1">
              <a:spcAft>
                <a:spcPts val="0"/>
              </a:spcAft>
              <a:buClr>
                <a:schemeClr val="accent3"/>
              </a:buClr>
              <a:buFont typeface="Wingdings" pitchFamily="2" charset="2"/>
              <a:buNone/>
              <a:defRPr/>
            </a:pPr>
            <a:endParaRPr lang="en-US" sz="2400" dirty="0"/>
          </a:p>
          <a:p>
            <a:pPr marL="365760" indent="-256032" eaLnBrk="1" fontAlgn="auto" hangingPunct="1">
              <a:spcAft>
                <a:spcPts val="0"/>
              </a:spcAft>
              <a:buClr>
                <a:schemeClr val="accent3"/>
              </a:buClr>
              <a:buFont typeface="Arial" pitchFamily="34" charset="0"/>
              <a:buChar char="•"/>
              <a:defRPr/>
            </a:pPr>
            <a:endParaRPr lang="en-US" sz="3600" dirty="0">
              <a:latin typeface="Courier New" pitchFamily="49" charset="0"/>
            </a:endParaRPr>
          </a:p>
          <a:p>
            <a:pPr marL="365760" indent="-256032" eaLnBrk="1" fontAlgn="auto" hangingPunct="1">
              <a:spcAft>
                <a:spcPts val="0"/>
              </a:spcAft>
              <a:buClr>
                <a:schemeClr val="accent3"/>
              </a:buClr>
              <a:buFont typeface="Arial" pitchFamily="34" charset="0"/>
              <a:buChar char="•"/>
              <a:defRPr/>
            </a:pPr>
            <a:endParaRPr lang="en-US" dirty="0"/>
          </a:p>
        </p:txBody>
      </p:sp>
      <p:graphicFrame>
        <p:nvGraphicFramePr>
          <p:cNvPr id="15364" name="Object 2"/>
          <p:cNvGraphicFramePr>
            <a:graphicFrameLocks noGrp="1" noChangeAspect="1"/>
          </p:cNvGraphicFramePr>
          <p:nvPr>
            <p:ph sz="half" idx="2"/>
          </p:nvPr>
        </p:nvGraphicFramePr>
        <p:xfrm>
          <a:off x="1219200" y="3962400"/>
          <a:ext cx="6743700" cy="1028700"/>
        </p:xfrm>
        <a:graphic>
          <a:graphicData uri="http://schemas.openxmlformats.org/presentationml/2006/ole">
            <mc:AlternateContent xmlns:mc="http://schemas.openxmlformats.org/markup-compatibility/2006">
              <mc:Choice xmlns:v="urn:schemas-microsoft-com:vml" Requires="v">
                <p:oleObj spid="_x0000_s15372" name="Equation" r:id="rId3" imgW="2997200" imgH="457200" progId="Equation.DSMT4">
                  <p:embed/>
                </p:oleObj>
              </mc:Choice>
              <mc:Fallback>
                <p:oleObj name="Equation" r:id="rId3" imgW="2997200" imgH="45720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3962400"/>
                        <a:ext cx="6743700" cy="1028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779</TotalTime>
  <Words>1548</Words>
  <Application>Microsoft Office PowerPoint</Application>
  <PresentationFormat>On-screen Show (4:3)</PresentationFormat>
  <Paragraphs>99</Paragraphs>
  <Slides>28</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Arial</vt:lpstr>
      <vt:lpstr>Courier New</vt:lpstr>
      <vt:lpstr>Georgia</vt:lpstr>
      <vt:lpstr>Trebuchet MS</vt:lpstr>
      <vt:lpstr>Wingdings</vt:lpstr>
      <vt:lpstr>Wingdings 2</vt:lpstr>
      <vt:lpstr>Urban</vt:lpstr>
      <vt:lpstr>Equation</vt:lpstr>
      <vt:lpstr>Generalized Ordered Logit Models  Part II: Interpretation </vt:lpstr>
      <vt:lpstr>Violations of Assumptions</vt:lpstr>
      <vt:lpstr>Example of when assumptions are not violated</vt:lpstr>
      <vt:lpstr>Examples of how assumptions can be violated</vt:lpstr>
      <vt:lpstr>Examples of how assumptions can be violated</vt:lpstr>
      <vt:lpstr>Examples of how assumptions can be violated</vt:lpstr>
      <vt:lpstr>PowerPoint Presentation</vt:lpstr>
      <vt:lpstr>Unconstrained gologit model</vt:lpstr>
      <vt:lpstr>PowerPoint Presentation</vt:lpstr>
      <vt:lpstr>Partial Proportional Odds Model</vt:lpstr>
      <vt:lpstr>PowerPoint Presentation</vt:lpstr>
      <vt:lpstr>PowerPoint Presentation</vt:lpstr>
      <vt:lpstr>Interpretation</vt:lpstr>
      <vt:lpstr>Interpretation 1: gologit as  non-linear probability model</vt:lpstr>
      <vt:lpstr>Interpretation 2: The effect of x on y depends on the value of y</vt:lpstr>
      <vt:lpstr>Working mother’s example</vt:lpstr>
      <vt:lpstr>PowerPoint Presentation</vt:lpstr>
      <vt:lpstr>Interpretation 3: State-dependent reporting bias - gologit as measurement model</vt:lpstr>
      <vt:lpstr>PowerPoint Presentation</vt:lpstr>
      <vt:lpstr>PowerPoint Presentation</vt:lpstr>
      <vt:lpstr>PowerPoint Presentation</vt:lpstr>
      <vt:lpstr>PowerPoint Presentation</vt:lpstr>
      <vt:lpstr>PowerPoint Presentation</vt:lpstr>
      <vt:lpstr>PowerPoint Presentation</vt:lpstr>
      <vt:lpstr>Interpretation 4: The outcome is multi-dimensional</vt:lpstr>
      <vt:lpstr>PowerPoint Presentation</vt:lpstr>
      <vt:lpstr>PowerPoint Presentation</vt:lpstr>
      <vt:lpstr>For more information, see:</vt:lpstr>
    </vt:vector>
  </TitlesOfParts>
  <Company>University of Notre Dame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Gologit2 Part 2</dc:title>
  <dc:creator>Richard Williams</dc:creator>
  <cp:lastModifiedBy>Richard Williams</cp:lastModifiedBy>
  <cp:revision>103</cp:revision>
  <cp:lastPrinted>2017-03-19T21:48:46Z</cp:lastPrinted>
  <dcterms:created xsi:type="dcterms:W3CDTF">2008-06-20T02:02:12Z</dcterms:created>
  <dcterms:modified xsi:type="dcterms:W3CDTF">2025-07-22T16:05:19Z</dcterms:modified>
</cp:coreProperties>
</file>