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57" r:id="rId2"/>
  </p:sldMasterIdLst>
  <p:sldIdLst>
    <p:sldId id="256" r:id="rId3"/>
    <p:sldId id="257" r:id="rId4"/>
    <p:sldId id="258" r:id="rId5"/>
    <p:sldId id="259" r:id="rId6"/>
    <p:sldId id="260" r:id="rId7"/>
    <p:sldId id="261" r:id="rId8"/>
    <p:sldId id="291" r:id="rId9"/>
    <p:sldId id="262" r:id="rId10"/>
    <p:sldId id="263" r:id="rId11"/>
    <p:sldId id="264" r:id="rId12"/>
    <p:sldId id="272" r:id="rId13"/>
    <p:sldId id="267" r:id="rId14"/>
    <p:sldId id="286" r:id="rId15"/>
    <p:sldId id="287" r:id="rId16"/>
    <p:sldId id="284" r:id="rId17"/>
    <p:sldId id="268" r:id="rId18"/>
    <p:sldId id="269" r:id="rId19"/>
    <p:sldId id="270" r:id="rId20"/>
    <p:sldId id="292" r:id="rId21"/>
    <p:sldId id="289" r:id="rId22"/>
    <p:sldId id="290" r:id="rId23"/>
    <p:sldId id="288" r:id="rId24"/>
    <p:sldId id="282" r:id="rId25"/>
    <p:sldId id="283" r:id="rId26"/>
    <p:sldId id="277" r:id="rId27"/>
    <p:sldId id="279" r:id="rId28"/>
    <p:sldId id="281"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3084" y="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sp>
        <p:nvSpPr>
          <p:cNvPr id="14339" name="Rectangle 3"/>
          <p:cNvSpPr>
            <a:spLocks noGrp="1" noChangeArrowheads="1"/>
          </p:cNvSpPr>
          <p:nvPr>
            <p:ph type="ctrTitle"/>
          </p:nvPr>
        </p:nvSpPr>
        <p:spPr>
          <a:xfrm>
            <a:off x="762000" y="1371600"/>
            <a:ext cx="7696200" cy="2057400"/>
          </a:xfrm>
        </p:spPr>
        <p:txBody>
          <a:bodyPr/>
          <a:lstStyle>
            <a:lvl1pPr>
              <a:defRPr sz="5400"/>
            </a:lvl1pPr>
          </a:lstStyle>
          <a:p>
            <a:pPr lvl="0"/>
            <a:r>
              <a:rPr lang="en-US" altLang="en-US" noProof="0"/>
              <a:t>Click to edit Master title style</a:t>
            </a:r>
          </a:p>
        </p:txBody>
      </p:sp>
      <p:sp>
        <p:nvSpPr>
          <p:cNvPr id="14340"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pPr lvl="0"/>
            <a:r>
              <a:rPr lang="en-US" altLang="en-US" noProof="0"/>
              <a:t>Click to edit Master subtitle style</a:t>
            </a:r>
          </a:p>
        </p:txBody>
      </p:sp>
      <p:sp>
        <p:nvSpPr>
          <p:cNvPr id="14341" name="Rectangle 5"/>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14342" name="Rectangle 6"/>
          <p:cNvSpPr>
            <a:spLocks noGrp="1" noChangeArrowheads="1"/>
          </p:cNvSpPr>
          <p:nvPr>
            <p:ph type="ftr" sz="quarter" idx="3"/>
          </p:nvPr>
        </p:nvSpPr>
        <p:spPr/>
        <p:txBody>
          <a:bodyPr/>
          <a:lstStyle>
            <a:lvl1pPr>
              <a:defRPr/>
            </a:lvl1pPr>
          </a:lstStyle>
          <a:p>
            <a:endParaRPr lang="en-US" altLang="en-US"/>
          </a:p>
        </p:txBody>
      </p:sp>
      <p:sp>
        <p:nvSpPr>
          <p:cNvPr id="14343" name="Rectangle 7"/>
          <p:cNvSpPr>
            <a:spLocks noGrp="1" noChangeArrowheads="1"/>
          </p:cNvSpPr>
          <p:nvPr>
            <p:ph type="sldNum" sz="quarter" idx="4"/>
          </p:nvPr>
        </p:nvSpPr>
        <p:spPr>
          <a:xfrm>
            <a:off x="6553200" y="6248400"/>
            <a:ext cx="2133600" cy="457200"/>
          </a:xfrm>
        </p:spPr>
        <p:txBody>
          <a:bodyPr/>
          <a:lstStyle>
            <a:lvl1pPr>
              <a:defRPr b="1"/>
            </a:lvl1pPr>
          </a:lstStyle>
          <a:p>
            <a:fld id="{AA9F2435-F3B5-4514-BB8C-0DC20DFBA368}" type="slidenum">
              <a:rPr lang="en-US" altLang="en-US"/>
              <a:pPr/>
              <a:t>‹#›</a:t>
            </a:fld>
            <a:endParaRPr lang="en-US" altLang="en-US"/>
          </a:p>
        </p:txBody>
      </p:sp>
      <p:grpSp>
        <p:nvGrpSpPr>
          <p:cNvPr id="14344" name="Group 8"/>
          <p:cNvGrpSpPr>
            <a:grpSpLocks/>
          </p:cNvGrpSpPr>
          <p:nvPr/>
        </p:nvGrpSpPr>
        <p:grpSpPr bwMode="auto">
          <a:xfrm>
            <a:off x="381000" y="304800"/>
            <a:ext cx="8391525" cy="5791200"/>
            <a:chOff x="240" y="192"/>
            <a:chExt cx="5286" cy="3648"/>
          </a:xfrm>
        </p:grpSpPr>
        <p:sp>
          <p:nvSpPr>
            <p:cNvPr id="14345"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1" hangingPunct="1"/>
              <a:endParaRPr lang="en-US" altLang="en-US" sz="2400"/>
            </a:p>
          </p:txBody>
        </p:sp>
        <p:sp>
          <p:nvSpPr>
            <p:cNvPr id="14346"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sp>
          <p:nvSpPr>
            <p:cNvPr id="14347"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1" hangingPunct="1"/>
              <a:endParaRPr lang="en-US" altLang="en-US" sz="2400"/>
            </a:p>
          </p:txBody>
        </p:sp>
        <p:sp>
          <p:nvSpPr>
            <p:cNvPr id="14348"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sp>
          <p:nvSpPr>
            <p:cNvPr id="14349"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0"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1F8FB15-76DD-4B92-B8B6-5A48514EB28E}" type="slidenum">
              <a:rPr lang="en-US" altLang="en-US"/>
              <a:pPr/>
              <a:t>‹#›</a:t>
            </a:fld>
            <a:endParaRPr lang="en-US" altLang="en-US"/>
          </a:p>
        </p:txBody>
      </p:sp>
    </p:spTree>
    <p:extLst>
      <p:ext uri="{BB962C8B-B14F-4D97-AF65-F5344CB8AC3E}">
        <p14:creationId xmlns:p14="http://schemas.microsoft.com/office/powerpoint/2010/main" val="3068194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7AA3BEA-C9CA-4C0F-ADB0-E2C55A86071C}" type="slidenum">
              <a:rPr lang="en-US" altLang="en-US"/>
              <a:pPr/>
              <a:t>‹#›</a:t>
            </a:fld>
            <a:endParaRPr lang="en-US" altLang="en-US"/>
          </a:p>
        </p:txBody>
      </p:sp>
    </p:spTree>
    <p:extLst>
      <p:ext uri="{BB962C8B-B14F-4D97-AF65-F5344CB8AC3E}">
        <p14:creationId xmlns:p14="http://schemas.microsoft.com/office/powerpoint/2010/main" val="4219618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8400"/>
            <a:ext cx="16764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538B4FB1-1600-4F45-BD48-362F98ECD98B}" type="slidenum">
              <a:rPr lang="en-US" altLang="en-US"/>
              <a:pPr/>
              <a:t>‹#›</a:t>
            </a:fld>
            <a:endParaRPr lang="en-US" altLang="en-US"/>
          </a:p>
        </p:txBody>
      </p:sp>
    </p:spTree>
    <p:extLst>
      <p:ext uri="{BB962C8B-B14F-4D97-AF65-F5344CB8AC3E}">
        <p14:creationId xmlns:p14="http://schemas.microsoft.com/office/powerpoint/2010/main" val="1439139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6843930-128D-4AB9-B088-1811B8549390}" type="slidenum">
              <a:rPr lang="en-US" altLang="en-US"/>
              <a:pPr/>
              <a:t>‹#›</a:t>
            </a:fld>
            <a:endParaRPr lang="en-US" altLang="en-US"/>
          </a:p>
        </p:txBody>
      </p:sp>
    </p:spTree>
    <p:extLst>
      <p:ext uri="{BB962C8B-B14F-4D97-AF65-F5344CB8AC3E}">
        <p14:creationId xmlns:p14="http://schemas.microsoft.com/office/powerpoint/2010/main" val="3932038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09C044D-0563-4361-9C3E-7DB053C2DE2C}" type="slidenum">
              <a:rPr lang="en-US" altLang="en-US"/>
              <a:pPr/>
              <a:t>‹#›</a:t>
            </a:fld>
            <a:endParaRPr lang="en-US" altLang="en-US"/>
          </a:p>
        </p:txBody>
      </p:sp>
    </p:spTree>
    <p:extLst>
      <p:ext uri="{BB962C8B-B14F-4D97-AF65-F5344CB8AC3E}">
        <p14:creationId xmlns:p14="http://schemas.microsoft.com/office/powerpoint/2010/main" val="3811134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2FB85D9-4EF1-4D2C-9213-56CC5922DDD3}" type="slidenum">
              <a:rPr lang="en-US" altLang="en-US"/>
              <a:pPr/>
              <a:t>‹#›</a:t>
            </a:fld>
            <a:endParaRPr lang="en-US" altLang="en-US"/>
          </a:p>
        </p:txBody>
      </p:sp>
    </p:spTree>
    <p:extLst>
      <p:ext uri="{BB962C8B-B14F-4D97-AF65-F5344CB8AC3E}">
        <p14:creationId xmlns:p14="http://schemas.microsoft.com/office/powerpoint/2010/main" val="1308551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066B23A-F60F-4A82-B869-88E06F66EC2B}" type="slidenum">
              <a:rPr lang="en-US" altLang="en-US"/>
              <a:pPr/>
              <a:t>‹#›</a:t>
            </a:fld>
            <a:endParaRPr lang="en-US" altLang="en-US"/>
          </a:p>
        </p:txBody>
      </p:sp>
    </p:spTree>
    <p:extLst>
      <p:ext uri="{BB962C8B-B14F-4D97-AF65-F5344CB8AC3E}">
        <p14:creationId xmlns:p14="http://schemas.microsoft.com/office/powerpoint/2010/main" val="1805921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57FF6CA-3864-43D5-9047-2D4D2A688286}" type="slidenum">
              <a:rPr lang="en-US" altLang="en-US"/>
              <a:pPr/>
              <a:t>‹#›</a:t>
            </a:fld>
            <a:endParaRPr lang="en-US" altLang="en-US"/>
          </a:p>
        </p:txBody>
      </p:sp>
    </p:spTree>
    <p:extLst>
      <p:ext uri="{BB962C8B-B14F-4D97-AF65-F5344CB8AC3E}">
        <p14:creationId xmlns:p14="http://schemas.microsoft.com/office/powerpoint/2010/main" val="77611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C3904AB-25FF-40BA-9AF5-8C80966B0B73}" type="slidenum">
              <a:rPr lang="en-US" altLang="en-US"/>
              <a:pPr/>
              <a:t>‹#›</a:t>
            </a:fld>
            <a:endParaRPr lang="en-US" altLang="en-US"/>
          </a:p>
        </p:txBody>
      </p:sp>
    </p:spTree>
    <p:extLst>
      <p:ext uri="{BB962C8B-B14F-4D97-AF65-F5344CB8AC3E}">
        <p14:creationId xmlns:p14="http://schemas.microsoft.com/office/powerpoint/2010/main" val="2265250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7ACF1D3-57FA-446C-A807-0F862E084C14}" type="slidenum">
              <a:rPr lang="en-US" altLang="en-US"/>
              <a:pPr/>
              <a:t>‹#›</a:t>
            </a:fld>
            <a:endParaRPr lang="en-US" altLang="en-US"/>
          </a:p>
        </p:txBody>
      </p:sp>
    </p:spTree>
    <p:extLst>
      <p:ext uri="{BB962C8B-B14F-4D97-AF65-F5344CB8AC3E}">
        <p14:creationId xmlns:p14="http://schemas.microsoft.com/office/powerpoint/2010/main" val="220533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C4F1013-8483-415C-A484-9F6B35C033C0}" type="slidenum">
              <a:rPr lang="en-US" altLang="en-US"/>
              <a:pPr/>
              <a:t>‹#›</a:t>
            </a:fld>
            <a:endParaRPr lang="en-US" altLang="en-US"/>
          </a:p>
        </p:txBody>
      </p:sp>
    </p:spTree>
    <p:extLst>
      <p:ext uri="{BB962C8B-B14F-4D97-AF65-F5344CB8AC3E}">
        <p14:creationId xmlns:p14="http://schemas.microsoft.com/office/powerpoint/2010/main" val="8039376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00894B8-F0B6-41C4-B87E-9BC9260CA05D}" type="slidenum">
              <a:rPr lang="en-US" altLang="en-US"/>
              <a:pPr/>
              <a:t>‹#›</a:t>
            </a:fld>
            <a:endParaRPr lang="en-US" altLang="en-US"/>
          </a:p>
        </p:txBody>
      </p:sp>
    </p:spTree>
    <p:extLst>
      <p:ext uri="{BB962C8B-B14F-4D97-AF65-F5344CB8AC3E}">
        <p14:creationId xmlns:p14="http://schemas.microsoft.com/office/powerpoint/2010/main" val="2194017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FCE38FA-B892-41D7-9A61-015EF6C495EE}" type="slidenum">
              <a:rPr lang="en-US" altLang="en-US"/>
              <a:pPr/>
              <a:t>‹#›</a:t>
            </a:fld>
            <a:endParaRPr lang="en-US" altLang="en-US"/>
          </a:p>
        </p:txBody>
      </p:sp>
    </p:spTree>
    <p:extLst>
      <p:ext uri="{BB962C8B-B14F-4D97-AF65-F5344CB8AC3E}">
        <p14:creationId xmlns:p14="http://schemas.microsoft.com/office/powerpoint/2010/main" val="1078582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4D9FB29-FEFB-42D1-9B46-58D24CA0D207}" type="slidenum">
              <a:rPr lang="en-US" altLang="en-US"/>
              <a:pPr/>
              <a:t>‹#›</a:t>
            </a:fld>
            <a:endParaRPr lang="en-US" altLang="en-US"/>
          </a:p>
        </p:txBody>
      </p:sp>
    </p:spTree>
    <p:extLst>
      <p:ext uri="{BB962C8B-B14F-4D97-AF65-F5344CB8AC3E}">
        <p14:creationId xmlns:p14="http://schemas.microsoft.com/office/powerpoint/2010/main" val="3381306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3F4811D-8D3A-4A8F-8D44-9624856C9DF2}" type="slidenum">
              <a:rPr lang="en-US" altLang="en-US"/>
              <a:pPr/>
              <a:t>‹#›</a:t>
            </a:fld>
            <a:endParaRPr lang="en-US" altLang="en-US"/>
          </a:p>
        </p:txBody>
      </p:sp>
    </p:spTree>
    <p:extLst>
      <p:ext uri="{BB962C8B-B14F-4D97-AF65-F5344CB8AC3E}">
        <p14:creationId xmlns:p14="http://schemas.microsoft.com/office/powerpoint/2010/main" val="393973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35ABF32-4E88-4464-9CB9-617C114FAEFE}" type="slidenum">
              <a:rPr lang="en-US" altLang="en-US"/>
              <a:pPr/>
              <a:t>‹#›</a:t>
            </a:fld>
            <a:endParaRPr lang="en-US" altLang="en-US"/>
          </a:p>
        </p:txBody>
      </p:sp>
    </p:spTree>
    <p:extLst>
      <p:ext uri="{BB962C8B-B14F-4D97-AF65-F5344CB8AC3E}">
        <p14:creationId xmlns:p14="http://schemas.microsoft.com/office/powerpoint/2010/main" val="64794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55626C7-1FEF-4562-AD5B-1FD8C9615924}" type="slidenum">
              <a:rPr lang="en-US" altLang="en-US"/>
              <a:pPr/>
              <a:t>‹#›</a:t>
            </a:fld>
            <a:endParaRPr lang="en-US" altLang="en-US"/>
          </a:p>
        </p:txBody>
      </p:sp>
    </p:spTree>
    <p:extLst>
      <p:ext uri="{BB962C8B-B14F-4D97-AF65-F5344CB8AC3E}">
        <p14:creationId xmlns:p14="http://schemas.microsoft.com/office/powerpoint/2010/main" val="416328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EC80124-3893-4D74-B8E4-251659B6D6CD}" type="slidenum">
              <a:rPr lang="en-US" altLang="en-US"/>
              <a:pPr/>
              <a:t>‹#›</a:t>
            </a:fld>
            <a:endParaRPr lang="en-US" altLang="en-US"/>
          </a:p>
        </p:txBody>
      </p:sp>
    </p:spTree>
    <p:extLst>
      <p:ext uri="{BB962C8B-B14F-4D97-AF65-F5344CB8AC3E}">
        <p14:creationId xmlns:p14="http://schemas.microsoft.com/office/powerpoint/2010/main" val="403820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1C96C82-702A-43A4-8291-93331086CF61}" type="slidenum">
              <a:rPr lang="en-US" altLang="en-US"/>
              <a:pPr/>
              <a:t>‹#›</a:t>
            </a:fld>
            <a:endParaRPr lang="en-US" altLang="en-US"/>
          </a:p>
        </p:txBody>
      </p:sp>
    </p:spTree>
    <p:extLst>
      <p:ext uri="{BB962C8B-B14F-4D97-AF65-F5344CB8AC3E}">
        <p14:creationId xmlns:p14="http://schemas.microsoft.com/office/powerpoint/2010/main" val="85976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3D1123AB-C2D1-442E-8A0E-0EA382A9A15A}" type="slidenum">
              <a:rPr lang="en-US" altLang="en-US"/>
              <a:pPr/>
              <a:t>‹#›</a:t>
            </a:fld>
            <a:endParaRPr lang="en-US" altLang="en-US"/>
          </a:p>
        </p:txBody>
      </p:sp>
    </p:spTree>
    <p:extLst>
      <p:ext uri="{BB962C8B-B14F-4D97-AF65-F5344CB8AC3E}">
        <p14:creationId xmlns:p14="http://schemas.microsoft.com/office/powerpoint/2010/main" val="265353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E44204B-F8D3-4DE1-95A1-24D3219C9076}" type="slidenum">
              <a:rPr lang="en-US" altLang="en-US"/>
              <a:pPr/>
              <a:t>‹#›</a:t>
            </a:fld>
            <a:endParaRPr lang="en-US" altLang="en-US"/>
          </a:p>
        </p:txBody>
      </p:sp>
    </p:spTree>
    <p:extLst>
      <p:ext uri="{BB962C8B-B14F-4D97-AF65-F5344CB8AC3E}">
        <p14:creationId xmlns:p14="http://schemas.microsoft.com/office/powerpoint/2010/main" val="385767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D9CB269-5F78-47EC-BA53-6CF64E852A5F}" type="slidenum">
              <a:rPr lang="en-US" altLang="en-US"/>
              <a:pPr/>
              <a:t>‹#›</a:t>
            </a:fld>
            <a:endParaRPr lang="en-US" altLang="en-US"/>
          </a:p>
        </p:txBody>
      </p:sp>
    </p:spTree>
    <p:extLst>
      <p:ext uri="{BB962C8B-B14F-4D97-AF65-F5344CB8AC3E}">
        <p14:creationId xmlns:p14="http://schemas.microsoft.com/office/powerpoint/2010/main" val="145080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533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3315" name="Rectangle 3"/>
          <p:cNvSpPr>
            <a:spLocks noGrp="1" noChangeArrowheads="1"/>
          </p:cNvSpPr>
          <p:nvPr>
            <p:ph type="body" idx="1"/>
          </p:nvPr>
        </p:nvSpPr>
        <p:spPr bwMode="auto">
          <a:xfrm>
            <a:off x="457200" y="1828800"/>
            <a:ext cx="82296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316" name="Rectangle 4"/>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endParaRPr lang="en-US" altLang="en-US"/>
          </a:p>
        </p:txBody>
      </p:sp>
      <p:sp>
        <p:nvSpPr>
          <p:cNvPr id="1331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endParaRPr lang="en-US" altLang="en-US"/>
          </a:p>
        </p:txBody>
      </p:sp>
      <p:sp>
        <p:nvSpPr>
          <p:cNvPr id="13318"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fld id="{FB4A4D10-6156-426C-94FC-19FDC20012B9}" type="slidenum">
              <a:rPr lang="en-US" altLang="en-US"/>
              <a:pPr/>
              <a:t>‹#›</a:t>
            </a:fld>
            <a:endParaRPr lang="en-US" altLang="en-US"/>
          </a:p>
        </p:txBody>
      </p:sp>
      <p:grpSp>
        <p:nvGrpSpPr>
          <p:cNvPr id="13319" name="Group 7"/>
          <p:cNvGrpSpPr>
            <a:grpSpLocks/>
          </p:cNvGrpSpPr>
          <p:nvPr/>
        </p:nvGrpSpPr>
        <p:grpSpPr bwMode="auto">
          <a:xfrm>
            <a:off x="279400" y="152400"/>
            <a:ext cx="8686800" cy="1600200"/>
            <a:chOff x="176" y="96"/>
            <a:chExt cx="5472" cy="1008"/>
          </a:xfrm>
        </p:grpSpPr>
        <p:sp>
          <p:nvSpPr>
            <p:cNvPr id="13320"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sp>
          <p:nvSpPr>
            <p:cNvPr id="1332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sp>
          <p:nvSpPr>
            <p:cNvPr id="1332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sp>
          <p:nvSpPr>
            <p:cNvPr id="1332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p>
          </p:txBody>
        </p:sp>
      </p:grpSp>
    </p:spTree>
  </p:cSld>
  <p:clrMap bg1="lt1" tx1="dk1" bg2="lt2" tx2="dk2" accent1="accent1" accent2="accent2" accent3="accent3" accent4="accent4" accent5="accent5" accent6="accent6" hlink="hlink" folHlink="folHlink"/>
  <p:sldLayoutIdLst>
    <p:sldLayoutId id="2147483656"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79" r:id="rId12"/>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174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17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altLang="en-US"/>
          </a:p>
        </p:txBody>
      </p:sp>
      <p:sp>
        <p:nvSpPr>
          <p:cNvPr id="317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altLang="en-US"/>
          </a:p>
        </p:txBody>
      </p:sp>
      <p:sp>
        <p:nvSpPr>
          <p:cNvPr id="317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41D4737A-163B-4B0F-AC5C-B1AACD6584D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cademicweb.nd.edu/~rwillia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nd.edu/~rwilliam/gologit2" TargetMode="External"/><Relationship Id="rId2" Type="http://schemas.openxmlformats.org/officeDocument/2006/relationships/hyperlink" Target="http://www.stata-journal.com/article.html?article=st0097" TargetMode="External"/><Relationship Id="rId1" Type="http://schemas.openxmlformats.org/officeDocument/2006/relationships/slideLayout" Target="../slideLayouts/slideLayout2.xml"/><Relationship Id="rId6" Type="http://schemas.openxmlformats.org/officeDocument/2006/relationships/hyperlink" Target="https://academicweb.nd.edu/~rwilliam/gologit2/tsfaq.html" TargetMode="External"/><Relationship Id="rId5" Type="http://schemas.openxmlformats.org/officeDocument/2006/relationships/hyperlink" Target="https://academicweb.nd.edu/~rwilliam/gologit2" TargetMode="External"/><Relationship Id="rId4" Type="http://schemas.openxmlformats.org/officeDocument/2006/relationships/hyperlink" Target="http://www.statalist.org/forums/forum/general-stata-discussion/general/296459-major-update-to-gologit2-now-availabl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sz="2800" dirty="0"/>
              <a:t>gologit2: Generalized Logistic Regression/ Partial Proportional Odds Models for Ordinal Dependent Variables</a:t>
            </a:r>
            <a:br>
              <a:rPr lang="en-US" altLang="en-US" sz="2800" dirty="0"/>
            </a:br>
            <a:r>
              <a:rPr lang="en-US" altLang="en-US" sz="2800" dirty="0"/>
              <a:t>Part 1: The </a:t>
            </a:r>
            <a:r>
              <a:rPr lang="en-US" altLang="en-US" sz="2800" dirty="0" err="1"/>
              <a:t>gologit</a:t>
            </a:r>
            <a:r>
              <a:rPr lang="en-US" altLang="en-US" sz="2800" dirty="0"/>
              <a:t> model &amp; gologit2 program</a:t>
            </a:r>
            <a:r>
              <a:rPr lang="en-US" altLang="en-US" sz="4400" dirty="0"/>
              <a:t> </a:t>
            </a:r>
          </a:p>
        </p:txBody>
      </p:sp>
      <p:sp>
        <p:nvSpPr>
          <p:cNvPr id="2051" name="Rectangle 3"/>
          <p:cNvSpPr>
            <a:spLocks noGrp="1" noChangeArrowheads="1"/>
          </p:cNvSpPr>
          <p:nvPr>
            <p:ph type="subTitle" idx="1"/>
          </p:nvPr>
        </p:nvSpPr>
        <p:spPr/>
        <p:txBody>
          <a:bodyPr/>
          <a:lstStyle/>
          <a:p>
            <a:r>
              <a:rPr lang="en-US" altLang="en-US" sz="2000" dirty="0"/>
              <a:t>Richard Williams</a:t>
            </a:r>
          </a:p>
          <a:p>
            <a:r>
              <a:rPr lang="en-US" altLang="en-US" sz="2000" dirty="0"/>
              <a:t>Department of Sociology</a:t>
            </a:r>
          </a:p>
          <a:p>
            <a:r>
              <a:rPr lang="en-US" altLang="en-US" sz="2000" dirty="0"/>
              <a:t>University of Notre Dame</a:t>
            </a:r>
          </a:p>
          <a:p>
            <a:r>
              <a:rPr lang="en-US" altLang="en-US" sz="2000" dirty="0"/>
              <a:t>Last updated March 27, 2019</a:t>
            </a:r>
          </a:p>
          <a:p>
            <a:r>
              <a:rPr lang="en-US" altLang="en-US" sz="2000" dirty="0">
                <a:hlinkClick r:id="rId2"/>
              </a:rPr>
              <a:t>https://academicweb.nd.edu/~rwilliam/</a:t>
            </a:r>
            <a:r>
              <a:rPr lang="en-US" altLang="en-US" sz="20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z="4000"/>
              <a:t>Dealing with violations of assumptions</a:t>
            </a:r>
          </a:p>
        </p:txBody>
      </p:sp>
      <p:sp>
        <p:nvSpPr>
          <p:cNvPr id="21507" name="Rectangle 3"/>
          <p:cNvSpPr>
            <a:spLocks noGrp="1" noChangeArrowheads="1"/>
          </p:cNvSpPr>
          <p:nvPr>
            <p:ph type="body" idx="1"/>
          </p:nvPr>
        </p:nvSpPr>
        <p:spPr/>
        <p:txBody>
          <a:bodyPr/>
          <a:lstStyle/>
          <a:p>
            <a:r>
              <a:rPr lang="en-US" altLang="en-US" dirty="0"/>
              <a:t>Just ignore it! (A fairly common practice)</a:t>
            </a:r>
          </a:p>
          <a:p>
            <a:r>
              <a:rPr lang="en-US" altLang="en-US" dirty="0"/>
              <a:t>Go with a non-ordinal alternative, such as </a:t>
            </a:r>
            <a:r>
              <a:rPr lang="en-US" altLang="en-US" dirty="0" err="1"/>
              <a:t>mlogit</a:t>
            </a:r>
            <a:endParaRPr lang="en-US" altLang="en-US" dirty="0"/>
          </a:p>
          <a:p>
            <a:r>
              <a:rPr lang="en-US" altLang="en-US" dirty="0"/>
              <a:t>Go with an ordinal alternative, such as the original </a:t>
            </a:r>
            <a:r>
              <a:rPr lang="en-US" altLang="en-US" dirty="0" err="1"/>
              <a:t>gologit</a:t>
            </a:r>
            <a:r>
              <a:rPr lang="en-US" altLang="en-US" dirty="0"/>
              <a:t> &amp; the default gologit2 (see next slide)</a:t>
            </a:r>
          </a:p>
          <a:p>
            <a:r>
              <a:rPr lang="en-US" altLang="en-US" dirty="0"/>
              <a:t>Try an in-between approach: partial proportional odds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457200" y="381000"/>
            <a:ext cx="8229600" cy="6096000"/>
          </a:xfrm>
        </p:spPr>
        <p:txBody>
          <a:bodyPr/>
          <a:lstStyle/>
          <a:p>
            <a:pPr>
              <a:lnSpc>
                <a:spcPct val="80000"/>
              </a:lnSpc>
              <a:buFontTx/>
              <a:buNone/>
            </a:pPr>
            <a:r>
              <a:rPr lang="en-US" altLang="en-US" sz="1100" b="1">
                <a:latin typeface="Courier New" pitchFamily="49" charset="0"/>
              </a:rPr>
              <a:t>. gologit  warm yr89 male white age ed prst</a:t>
            </a:r>
          </a:p>
          <a:p>
            <a:pPr>
              <a:lnSpc>
                <a:spcPct val="80000"/>
              </a:lnSpc>
              <a:buFontTx/>
              <a:buNone/>
            </a:pPr>
            <a:r>
              <a:rPr lang="en-US" altLang="en-US" sz="1100">
                <a:latin typeface="Courier New" pitchFamily="49" charset="0"/>
              </a:rPr>
              <a:t>Generalized Ordered Logit Estimates                 Number of obs    =    2293</a:t>
            </a:r>
          </a:p>
          <a:p>
            <a:pPr>
              <a:lnSpc>
                <a:spcPct val="80000"/>
              </a:lnSpc>
              <a:buFontTx/>
              <a:buNone/>
            </a:pPr>
            <a:r>
              <a:rPr lang="en-US" altLang="en-US" sz="1100">
                <a:latin typeface="Courier New" pitchFamily="49" charset="0"/>
              </a:rPr>
              <a:t>                                                    Model chi2(18)   =  350.92</a:t>
            </a:r>
          </a:p>
          <a:p>
            <a:pPr>
              <a:lnSpc>
                <a:spcPct val="80000"/>
              </a:lnSpc>
              <a:buFontTx/>
              <a:buNone/>
            </a:pPr>
            <a:r>
              <a:rPr lang="en-US" altLang="en-US" sz="1100">
                <a:latin typeface="Courier New" pitchFamily="49" charset="0"/>
              </a:rPr>
              <a:t>                                                    Prob &gt; chi2      =  0.0000</a:t>
            </a:r>
          </a:p>
          <a:p>
            <a:pPr>
              <a:lnSpc>
                <a:spcPct val="80000"/>
              </a:lnSpc>
              <a:buFontTx/>
              <a:buNone/>
            </a:pPr>
            <a:r>
              <a:rPr lang="en-US" altLang="en-US" sz="1100">
                <a:latin typeface="Courier New" pitchFamily="49" charset="0"/>
              </a:rPr>
              <a:t>Log Likelihood =  -2820.3109918                     Pseudo R2        =  0.0586</a:t>
            </a:r>
          </a:p>
          <a:p>
            <a:pPr>
              <a:lnSpc>
                <a:spcPct val="80000"/>
              </a:lnSpc>
              <a:buFontTx/>
              <a:buNone/>
            </a:pPr>
            <a:r>
              <a:rPr lang="en-US" altLang="en-US" sz="1100">
                <a:latin typeface="Courier New" pitchFamily="49" charset="0"/>
              </a:rPr>
              <a:t>------------------------------------------------------------------------------</a:t>
            </a:r>
          </a:p>
          <a:p>
            <a:pPr>
              <a:lnSpc>
                <a:spcPct val="80000"/>
              </a:lnSpc>
              <a:buFontTx/>
              <a:buNone/>
            </a:pPr>
            <a:r>
              <a:rPr lang="en-US" altLang="en-US" sz="1100">
                <a:latin typeface="Courier New" pitchFamily="49" charset="0"/>
              </a:rPr>
              <a:t>        warm |      Coef.   Std. Err.      z    P&gt;|z|     [95% Conf. Interval]</a:t>
            </a:r>
          </a:p>
          <a:p>
            <a:pPr>
              <a:lnSpc>
                <a:spcPct val="80000"/>
              </a:lnSpc>
              <a:buFontTx/>
              <a:buNone/>
            </a:pPr>
            <a:r>
              <a:rPr lang="en-US" altLang="en-US" sz="1100">
                <a:latin typeface="Courier New" pitchFamily="49" charset="0"/>
              </a:rPr>
              <a:t>-------------+----------------------------------------------------------------</a:t>
            </a:r>
          </a:p>
          <a:p>
            <a:pPr>
              <a:lnSpc>
                <a:spcPct val="80000"/>
              </a:lnSpc>
              <a:buFontTx/>
              <a:buNone/>
            </a:pPr>
            <a:r>
              <a:rPr lang="en-US" altLang="en-US" sz="1100">
                <a:latin typeface="Courier New" pitchFamily="49" charset="0"/>
              </a:rPr>
              <a:t>mleq1        |</a:t>
            </a:r>
          </a:p>
          <a:p>
            <a:pPr>
              <a:lnSpc>
                <a:spcPct val="80000"/>
              </a:lnSpc>
              <a:buFontTx/>
              <a:buNone/>
            </a:pPr>
            <a:r>
              <a:rPr lang="en-US" altLang="en-US" sz="1100">
                <a:latin typeface="Courier New" pitchFamily="49" charset="0"/>
              </a:rPr>
              <a:t>        yr89 |     .95575   .1547185     6.18   0.000     .6525073    1.258993</a:t>
            </a:r>
          </a:p>
          <a:p>
            <a:pPr>
              <a:lnSpc>
                <a:spcPct val="80000"/>
              </a:lnSpc>
              <a:buFontTx/>
              <a:buNone/>
            </a:pPr>
            <a:r>
              <a:rPr lang="en-US" altLang="en-US" sz="1100">
                <a:latin typeface="Courier New" pitchFamily="49" charset="0"/>
              </a:rPr>
              <a:t>        male |  -.3009775   .1287712    -2.34   0.019    -.5533645   -.0485906</a:t>
            </a:r>
          </a:p>
          <a:p>
            <a:pPr>
              <a:lnSpc>
                <a:spcPct val="80000"/>
              </a:lnSpc>
              <a:buFontTx/>
              <a:buNone/>
            </a:pPr>
            <a:r>
              <a:rPr lang="en-US" altLang="en-US" sz="1100">
                <a:latin typeface="Courier New" pitchFamily="49" charset="0"/>
              </a:rPr>
              <a:t>       white |  -.5287267   .2278446    -2.32   0.020     -.975294   -.0821595</a:t>
            </a:r>
          </a:p>
          <a:p>
            <a:pPr>
              <a:lnSpc>
                <a:spcPct val="80000"/>
              </a:lnSpc>
              <a:buFontTx/>
              <a:buNone/>
            </a:pPr>
            <a:r>
              <a:rPr lang="en-US" altLang="en-US" sz="1100">
                <a:latin typeface="Courier New" pitchFamily="49" charset="0"/>
              </a:rPr>
              <a:t>         age |  -.0163486   .0039508    -4.14   0.000    -.0240921   -.0086051</a:t>
            </a:r>
          </a:p>
          <a:p>
            <a:pPr>
              <a:lnSpc>
                <a:spcPct val="80000"/>
              </a:lnSpc>
              <a:buFontTx/>
              <a:buNone/>
            </a:pPr>
            <a:r>
              <a:rPr lang="en-US" altLang="en-US" sz="1100">
                <a:latin typeface="Courier New" pitchFamily="49" charset="0"/>
              </a:rPr>
              <a:t>          ed |   .1032469   .0247377     4.17   0.000     .0547618     .151732</a:t>
            </a:r>
          </a:p>
          <a:p>
            <a:pPr>
              <a:lnSpc>
                <a:spcPct val="80000"/>
              </a:lnSpc>
              <a:buFontTx/>
              <a:buNone/>
            </a:pPr>
            <a:r>
              <a:rPr lang="en-US" altLang="en-US" sz="1100">
                <a:latin typeface="Courier New" pitchFamily="49" charset="0"/>
              </a:rPr>
              <a:t>        prst |  -.0016912   .0055997    -0.30   0.763    -.0126665     .009284</a:t>
            </a:r>
          </a:p>
          <a:p>
            <a:pPr>
              <a:lnSpc>
                <a:spcPct val="80000"/>
              </a:lnSpc>
              <a:buFontTx/>
              <a:buNone/>
            </a:pPr>
            <a:r>
              <a:rPr lang="en-US" altLang="en-US" sz="1100">
                <a:latin typeface="Courier New" pitchFamily="49" charset="0"/>
              </a:rPr>
              <a:t>       _cons |   1.856951   .3872576     4.80   0.000      1.09794    2.615962</a:t>
            </a:r>
          </a:p>
          <a:p>
            <a:pPr>
              <a:lnSpc>
                <a:spcPct val="80000"/>
              </a:lnSpc>
              <a:buFontTx/>
              <a:buNone/>
            </a:pPr>
            <a:r>
              <a:rPr lang="en-US" altLang="en-US" sz="1100">
                <a:latin typeface="Courier New" pitchFamily="49" charset="0"/>
              </a:rPr>
              <a:t>-------------+----------------------------------------------------------------</a:t>
            </a:r>
          </a:p>
          <a:p>
            <a:pPr>
              <a:lnSpc>
                <a:spcPct val="80000"/>
              </a:lnSpc>
              <a:buFontTx/>
              <a:buNone/>
            </a:pPr>
            <a:r>
              <a:rPr lang="en-US" altLang="en-US" sz="1100">
                <a:latin typeface="Courier New" pitchFamily="49" charset="0"/>
              </a:rPr>
              <a:t>mleq2        |</a:t>
            </a:r>
          </a:p>
          <a:p>
            <a:pPr>
              <a:lnSpc>
                <a:spcPct val="80000"/>
              </a:lnSpc>
              <a:buFontTx/>
              <a:buNone/>
            </a:pPr>
            <a:r>
              <a:rPr lang="en-US" altLang="en-US" sz="1100">
                <a:latin typeface="Courier New" pitchFamily="49" charset="0"/>
              </a:rPr>
              <a:t>        yr89 |   .5363707   .0919074     5.84   0.000     .3562355     .716506</a:t>
            </a:r>
          </a:p>
          <a:p>
            <a:pPr>
              <a:lnSpc>
                <a:spcPct val="80000"/>
              </a:lnSpc>
              <a:buFontTx/>
              <a:buNone/>
            </a:pPr>
            <a:r>
              <a:rPr lang="en-US" altLang="en-US" sz="1100">
                <a:latin typeface="Courier New" pitchFamily="49" charset="0"/>
              </a:rPr>
              <a:t>        male |  -.7179949   .0894852    -8.02   0.000    -.8933827   -.5426072</a:t>
            </a:r>
          </a:p>
          <a:p>
            <a:pPr>
              <a:lnSpc>
                <a:spcPct val="80000"/>
              </a:lnSpc>
              <a:buFontTx/>
              <a:buNone/>
            </a:pPr>
            <a:r>
              <a:rPr lang="en-US" altLang="en-US" sz="1100">
                <a:latin typeface="Courier New" pitchFamily="49" charset="0"/>
              </a:rPr>
              <a:t>       white |  -.3492339   .1391882    -2.51   0.012    -.6220378     -.07643</a:t>
            </a:r>
          </a:p>
          <a:p>
            <a:pPr>
              <a:lnSpc>
                <a:spcPct val="80000"/>
              </a:lnSpc>
              <a:buFontTx/>
              <a:buNone/>
            </a:pPr>
            <a:r>
              <a:rPr lang="en-US" altLang="en-US" sz="1100">
                <a:latin typeface="Courier New" pitchFamily="49" charset="0"/>
              </a:rPr>
              <a:t>         age |  -.0249764   .0028053    -8.90   0.000    -.0304747   -.0194782</a:t>
            </a:r>
          </a:p>
          <a:p>
            <a:pPr>
              <a:lnSpc>
                <a:spcPct val="80000"/>
              </a:lnSpc>
              <a:buFontTx/>
              <a:buNone/>
            </a:pPr>
            <a:r>
              <a:rPr lang="en-US" altLang="en-US" sz="1100">
                <a:latin typeface="Courier New" pitchFamily="49" charset="0"/>
              </a:rPr>
              <a:t>          ed |   .0558691   .0183654     3.04   0.002     .0198737    .0918646</a:t>
            </a:r>
          </a:p>
          <a:p>
            <a:pPr>
              <a:lnSpc>
                <a:spcPct val="80000"/>
              </a:lnSpc>
              <a:buFontTx/>
              <a:buNone/>
            </a:pPr>
            <a:r>
              <a:rPr lang="en-US" altLang="en-US" sz="1100">
                <a:latin typeface="Courier New" pitchFamily="49" charset="0"/>
              </a:rPr>
              <a:t>        prst |   .0098476   .0038216     2.58   0.010     .0023575    .0173377</a:t>
            </a:r>
          </a:p>
          <a:p>
            <a:pPr>
              <a:lnSpc>
                <a:spcPct val="80000"/>
              </a:lnSpc>
              <a:buFontTx/>
              <a:buNone/>
            </a:pPr>
            <a:r>
              <a:rPr lang="en-US" altLang="en-US" sz="1100">
                <a:latin typeface="Courier New" pitchFamily="49" charset="0"/>
              </a:rPr>
              <a:t>       _cons |   .7198119    .265235     2.71   0.007     .1999609    1.239663</a:t>
            </a:r>
          </a:p>
          <a:p>
            <a:pPr>
              <a:lnSpc>
                <a:spcPct val="80000"/>
              </a:lnSpc>
              <a:buFontTx/>
              <a:buNone/>
            </a:pPr>
            <a:r>
              <a:rPr lang="en-US" altLang="en-US" sz="1100">
                <a:latin typeface="Courier New" pitchFamily="49" charset="0"/>
              </a:rPr>
              <a:t>-------------+----------------------------------------------------------------</a:t>
            </a:r>
          </a:p>
          <a:p>
            <a:pPr>
              <a:lnSpc>
                <a:spcPct val="80000"/>
              </a:lnSpc>
              <a:buFontTx/>
              <a:buNone/>
            </a:pPr>
            <a:r>
              <a:rPr lang="en-US" altLang="en-US" sz="1100">
                <a:latin typeface="Courier New" pitchFamily="49" charset="0"/>
              </a:rPr>
              <a:t>mleq3        |</a:t>
            </a:r>
          </a:p>
          <a:p>
            <a:pPr>
              <a:lnSpc>
                <a:spcPct val="80000"/>
              </a:lnSpc>
              <a:buFontTx/>
              <a:buNone/>
            </a:pPr>
            <a:r>
              <a:rPr lang="en-US" altLang="en-US" sz="1100">
                <a:latin typeface="Courier New" pitchFamily="49" charset="0"/>
              </a:rPr>
              <a:t>        yr89 |   .3312184   .1127882     2.94   0.003     .1101577    .5522792</a:t>
            </a:r>
          </a:p>
          <a:p>
            <a:pPr>
              <a:lnSpc>
                <a:spcPct val="80000"/>
              </a:lnSpc>
              <a:buFontTx/>
              <a:buNone/>
            </a:pPr>
            <a:r>
              <a:rPr lang="en-US" altLang="en-US" sz="1100">
                <a:latin typeface="Courier New" pitchFamily="49" charset="0"/>
              </a:rPr>
              <a:t>        male |  -1.085618   .1217755    -8.91   0.000    -1.324294   -.8469423</a:t>
            </a:r>
          </a:p>
          <a:p>
            <a:pPr>
              <a:lnSpc>
                <a:spcPct val="80000"/>
              </a:lnSpc>
              <a:buFontTx/>
              <a:buNone/>
            </a:pPr>
            <a:r>
              <a:rPr lang="en-US" altLang="en-US" sz="1100">
                <a:latin typeface="Courier New" pitchFamily="49" charset="0"/>
              </a:rPr>
              <a:t>       white |  -.3775375   .1568429    -2.41   0.016     -.684944    -.070131</a:t>
            </a:r>
          </a:p>
          <a:p>
            <a:pPr>
              <a:lnSpc>
                <a:spcPct val="80000"/>
              </a:lnSpc>
              <a:buFontTx/>
              <a:buNone/>
            </a:pPr>
            <a:r>
              <a:rPr lang="en-US" altLang="en-US" sz="1100">
                <a:latin typeface="Courier New" pitchFamily="49" charset="0"/>
              </a:rPr>
              <a:t>         age |  -.0186902   .0037291    -5.01   0.000     -.025999   -.0113814</a:t>
            </a:r>
          </a:p>
          <a:p>
            <a:pPr>
              <a:lnSpc>
                <a:spcPct val="80000"/>
              </a:lnSpc>
              <a:buFontTx/>
              <a:buNone/>
            </a:pPr>
            <a:r>
              <a:rPr lang="en-US" altLang="en-US" sz="1100">
                <a:latin typeface="Courier New" pitchFamily="49" charset="0"/>
              </a:rPr>
              <a:t>          ed |   .0566852   .0251836     2.25   0.024     .0073263    .1060441</a:t>
            </a:r>
          </a:p>
          <a:p>
            <a:pPr>
              <a:lnSpc>
                <a:spcPct val="80000"/>
              </a:lnSpc>
              <a:buFontTx/>
              <a:buNone/>
            </a:pPr>
            <a:r>
              <a:rPr lang="en-US" altLang="en-US" sz="1100">
                <a:latin typeface="Courier New" pitchFamily="49" charset="0"/>
              </a:rPr>
              <a:t>        prst |   .0049225   .0048543     1.01   0.311    -.0045918    .0144368</a:t>
            </a:r>
          </a:p>
          <a:p>
            <a:pPr>
              <a:lnSpc>
                <a:spcPct val="80000"/>
              </a:lnSpc>
              <a:buFontTx/>
              <a:buNone/>
            </a:pPr>
            <a:r>
              <a:rPr lang="en-US" altLang="en-US" sz="1100">
                <a:latin typeface="Courier New" pitchFamily="49" charset="0"/>
              </a:rPr>
              <a:t>       _cons |  -1.002225   .3446354    -2.91   0.004    -1.677698   -.3267524</a:t>
            </a:r>
          </a:p>
          <a:p>
            <a:pPr>
              <a:lnSpc>
                <a:spcPct val="80000"/>
              </a:lnSpc>
              <a:buFontTx/>
              <a:buNone/>
            </a:pPr>
            <a:r>
              <a:rPr lang="en-US" altLang="en-US" sz="1100">
                <a:latin typeface="Courier New" pitchFamily="49"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z="4000" dirty="0"/>
              <a:t>The </a:t>
            </a:r>
            <a:r>
              <a:rPr lang="en-US" altLang="en-US" sz="4000" dirty="0" err="1"/>
              <a:t>gologit</a:t>
            </a:r>
            <a:r>
              <a:rPr lang="en-US" altLang="en-US" sz="4000" dirty="0"/>
              <a:t> model</a:t>
            </a:r>
          </a:p>
        </p:txBody>
      </p:sp>
      <p:sp>
        <p:nvSpPr>
          <p:cNvPr id="24579" name="Rectangle 3"/>
          <p:cNvSpPr>
            <a:spLocks noGrp="1" noChangeArrowheads="1"/>
          </p:cNvSpPr>
          <p:nvPr>
            <p:ph type="body" sz="half" idx="1"/>
          </p:nvPr>
        </p:nvSpPr>
        <p:spPr>
          <a:xfrm>
            <a:off x="457200" y="1828800"/>
            <a:ext cx="7924800" cy="4302125"/>
          </a:xfrm>
        </p:spPr>
        <p:txBody>
          <a:bodyPr/>
          <a:lstStyle/>
          <a:p>
            <a:r>
              <a:rPr lang="en-US" altLang="en-US" dirty="0"/>
              <a:t>Note that the </a:t>
            </a:r>
            <a:r>
              <a:rPr lang="en-US" altLang="en-US" dirty="0" err="1"/>
              <a:t>gologit</a:t>
            </a:r>
            <a:r>
              <a:rPr lang="en-US" altLang="en-US" dirty="0"/>
              <a:t> results are very similar to what we got with the series of binary logistic regressions and can be interpreted the same way.  </a:t>
            </a:r>
          </a:p>
          <a:p>
            <a:r>
              <a:rPr lang="en-US" altLang="en-US" sz="2800" dirty="0"/>
              <a:t>The </a:t>
            </a:r>
            <a:r>
              <a:rPr lang="en-US" altLang="en-US" sz="2800" dirty="0" err="1"/>
              <a:t>gologit</a:t>
            </a:r>
            <a:r>
              <a:rPr lang="en-US" altLang="en-US" sz="2800" dirty="0"/>
              <a:t> model can be written as</a:t>
            </a:r>
          </a:p>
          <a:p>
            <a:endParaRPr lang="en-US" altLang="en-US" sz="2800" dirty="0"/>
          </a:p>
          <a:p>
            <a:endParaRPr lang="en-US" altLang="en-US" dirty="0"/>
          </a:p>
        </p:txBody>
      </p:sp>
      <p:graphicFrame>
        <p:nvGraphicFramePr>
          <p:cNvPr id="24583" name="Object 7"/>
          <p:cNvGraphicFramePr>
            <a:graphicFrameLocks noGrp="1" noChangeAspect="1"/>
          </p:cNvGraphicFramePr>
          <p:nvPr>
            <p:ph sz="half" idx="2"/>
          </p:nvPr>
        </p:nvGraphicFramePr>
        <p:xfrm>
          <a:off x="685800" y="4648200"/>
          <a:ext cx="6858000" cy="1028700"/>
        </p:xfrm>
        <a:graphic>
          <a:graphicData uri="http://schemas.openxmlformats.org/presentationml/2006/ole">
            <mc:AlternateContent xmlns:mc="http://schemas.openxmlformats.org/markup-compatibility/2006">
              <mc:Choice xmlns:v="urn:schemas-microsoft-com:vml" Requires="v">
                <p:oleObj spid="_x0000_s24601" name="Equation" r:id="rId3" imgW="3047760" imgH="457200" progId="Equation.3">
                  <p:embed/>
                </p:oleObj>
              </mc:Choice>
              <mc:Fallback>
                <p:oleObj name="Equation" r:id="rId3" imgW="3047760" imgH="4572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648200"/>
                        <a:ext cx="68580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altLang="en-US"/>
          </a:p>
        </p:txBody>
      </p:sp>
      <p:sp>
        <p:nvSpPr>
          <p:cNvPr id="56323" name="Rectangle 3"/>
          <p:cNvSpPr>
            <a:spLocks noGrp="1" noChangeArrowheads="1"/>
          </p:cNvSpPr>
          <p:nvPr>
            <p:ph type="body" sz="half" idx="1"/>
          </p:nvPr>
        </p:nvSpPr>
        <p:spPr>
          <a:xfrm>
            <a:off x="457200" y="1981200"/>
            <a:ext cx="8077200" cy="1143000"/>
          </a:xfrm>
        </p:spPr>
        <p:txBody>
          <a:bodyPr/>
          <a:lstStyle/>
          <a:p>
            <a:r>
              <a:rPr lang="en-US" altLang="en-US" sz="2400"/>
              <a:t>Note that the logit model is a special case of the gologit model, where M = 2.  When M &gt; 2, you get a series of binary logistic regressions, e.g. 1 versus 2, 3 4, then 1, 2 versus 3, 4, then 1, 2, 3 versus 4.</a:t>
            </a:r>
          </a:p>
          <a:p>
            <a:r>
              <a:rPr lang="en-US" altLang="en-US" sz="2400"/>
              <a:t>The ologit model is also a special case of the gologit model, where the betas are the same for each j (NOTE: ologit actually reports cut points, which equal the negatives of the alphas used here)</a:t>
            </a:r>
          </a:p>
          <a:p>
            <a:endParaRPr lang="en-US" altLang="en-US" sz="2000"/>
          </a:p>
          <a:p>
            <a:endParaRPr lang="en-US" altLang="en-US" sz="2400"/>
          </a:p>
          <a:p>
            <a:endParaRPr lang="en-US" altLang="en-US" sz="2400"/>
          </a:p>
          <a:p>
            <a:pPr>
              <a:buFont typeface="Wingdings" pitchFamily="2" charset="2"/>
              <a:buNone/>
            </a:pPr>
            <a:endParaRPr lang="en-US" altLang="en-US" sz="2400"/>
          </a:p>
          <a:p>
            <a:pPr>
              <a:buFont typeface="Wingdings" pitchFamily="2" charset="2"/>
              <a:buNone/>
            </a:pPr>
            <a:endParaRPr lang="en-US" altLang="en-US" sz="2400"/>
          </a:p>
          <a:p>
            <a:endParaRPr lang="en-US" altLang="en-US" sz="3600">
              <a:latin typeface="Courier New" pitchFamily="49" charset="0"/>
            </a:endParaRPr>
          </a:p>
          <a:p>
            <a:endParaRPr lang="en-US" altLang="en-US" sz="2800"/>
          </a:p>
        </p:txBody>
      </p:sp>
      <p:graphicFrame>
        <p:nvGraphicFramePr>
          <p:cNvPr id="56324" name="Object 4"/>
          <p:cNvGraphicFramePr>
            <a:graphicFrameLocks noGrp="1" noChangeAspect="1"/>
          </p:cNvGraphicFramePr>
          <p:nvPr>
            <p:ph sz="half" idx="2"/>
          </p:nvPr>
        </p:nvGraphicFramePr>
        <p:xfrm>
          <a:off x="762000" y="5105400"/>
          <a:ext cx="6743700" cy="1028700"/>
        </p:xfrm>
        <a:graphic>
          <a:graphicData uri="http://schemas.openxmlformats.org/presentationml/2006/ole">
            <mc:AlternateContent xmlns:mc="http://schemas.openxmlformats.org/markup-compatibility/2006">
              <mc:Choice xmlns:v="urn:schemas-microsoft-com:vml" Requires="v">
                <p:oleObj spid="_x0000_s56342" name="Equation" r:id="rId3" imgW="2997000" imgH="457200" progId="Equation.3">
                  <p:embed/>
                </p:oleObj>
              </mc:Choice>
              <mc:Fallback>
                <p:oleObj name="Equation" r:id="rId3" imgW="29970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105400"/>
                        <a:ext cx="67437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p:txBody>
          <a:bodyPr/>
          <a:lstStyle/>
          <a:p>
            <a:endParaRPr lang="en-US" altLang="en-US"/>
          </a:p>
        </p:txBody>
      </p:sp>
      <p:sp>
        <p:nvSpPr>
          <p:cNvPr id="57347" name="Rectangle 3"/>
          <p:cNvSpPr>
            <a:spLocks noGrp="1" noChangeArrowheads="1"/>
          </p:cNvSpPr>
          <p:nvPr>
            <p:ph type="body" sz="half" idx="1"/>
          </p:nvPr>
        </p:nvSpPr>
        <p:spPr>
          <a:xfrm>
            <a:off x="457200" y="1828800"/>
            <a:ext cx="8153400" cy="1981200"/>
          </a:xfrm>
        </p:spPr>
        <p:txBody>
          <a:bodyPr/>
          <a:lstStyle/>
          <a:p>
            <a:r>
              <a:rPr lang="en-US" altLang="en-US" sz="2400"/>
              <a:t>A key enhancement of gologit2 is that it allows some of the beta coefficients to be the same for all values of j, while others can differ.  i.e. it can estimate partial proportional odds models. For example, in the following the betas for X1 and X2 are constrained but the betas for X3 are not.</a:t>
            </a:r>
          </a:p>
          <a:p>
            <a:endParaRPr lang="en-US" altLang="en-US" sz="2400"/>
          </a:p>
        </p:txBody>
      </p:sp>
      <p:graphicFrame>
        <p:nvGraphicFramePr>
          <p:cNvPr id="57348" name="Object 4"/>
          <p:cNvGraphicFramePr>
            <a:graphicFrameLocks noGrp="1" noChangeAspect="1"/>
          </p:cNvGraphicFramePr>
          <p:nvPr>
            <p:ph sz="half" idx="2"/>
          </p:nvPr>
        </p:nvGraphicFramePr>
        <p:xfrm>
          <a:off x="457200" y="4343400"/>
          <a:ext cx="8153400" cy="858838"/>
        </p:xfrm>
        <a:graphic>
          <a:graphicData uri="http://schemas.openxmlformats.org/presentationml/2006/ole">
            <mc:AlternateContent xmlns:mc="http://schemas.openxmlformats.org/markup-compatibility/2006">
              <mc:Choice xmlns:v="urn:schemas-microsoft-com:vml" Requires="v">
                <p:oleObj spid="_x0000_s57368" name="Equation" r:id="rId3" imgW="4343400" imgH="457200" progId="Equation.3">
                  <p:embed/>
                </p:oleObj>
              </mc:Choice>
              <mc:Fallback>
                <p:oleObj name="Equation" r:id="rId3" imgW="43434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343400"/>
                        <a:ext cx="8153400"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gologit2/ partial proportional odds</a:t>
            </a:r>
          </a:p>
        </p:txBody>
      </p:sp>
      <p:sp>
        <p:nvSpPr>
          <p:cNvPr id="50179" name="Rectangle 3"/>
          <p:cNvSpPr>
            <a:spLocks noGrp="1" noChangeArrowheads="1"/>
          </p:cNvSpPr>
          <p:nvPr>
            <p:ph type="body" idx="1"/>
          </p:nvPr>
        </p:nvSpPr>
        <p:spPr/>
        <p:txBody>
          <a:bodyPr/>
          <a:lstStyle/>
          <a:p>
            <a:pPr>
              <a:lnSpc>
                <a:spcPct val="90000"/>
              </a:lnSpc>
            </a:pPr>
            <a:r>
              <a:rPr lang="en-US" altLang="en-US"/>
              <a:t>Either mlogit or the original gologit can be overkill – both generate many more parameters than ologit does.  </a:t>
            </a:r>
          </a:p>
          <a:p>
            <a:pPr lvl="1">
              <a:lnSpc>
                <a:spcPct val="90000"/>
              </a:lnSpc>
            </a:pPr>
            <a:r>
              <a:rPr lang="en-US" altLang="en-US" u="sng"/>
              <a:t>All</a:t>
            </a:r>
            <a:r>
              <a:rPr lang="en-US" altLang="en-US"/>
              <a:t> variables are freed from the proportional odds constraint, even though the assumption may only be violated by </a:t>
            </a:r>
            <a:r>
              <a:rPr lang="en-US" altLang="en-US" u="sng"/>
              <a:t>one</a:t>
            </a:r>
            <a:r>
              <a:rPr lang="en-US" altLang="en-US"/>
              <a:t> or a </a:t>
            </a:r>
            <a:r>
              <a:rPr lang="en-US" altLang="en-US" u="sng"/>
              <a:t>few</a:t>
            </a:r>
            <a:r>
              <a:rPr lang="en-US" altLang="en-US"/>
              <a:t> of them</a:t>
            </a:r>
          </a:p>
          <a:p>
            <a:pPr>
              <a:lnSpc>
                <a:spcPct val="90000"/>
              </a:lnSpc>
            </a:pPr>
            <a:r>
              <a:rPr lang="en-US" altLang="en-US"/>
              <a:t>gologit2, with the </a:t>
            </a:r>
            <a:r>
              <a:rPr lang="en-US" altLang="en-US" i="1"/>
              <a:t>autofit</a:t>
            </a:r>
            <a:r>
              <a:rPr lang="en-US" altLang="en-US"/>
              <a:t> option, will </a:t>
            </a:r>
            <a:r>
              <a:rPr lang="en-US" altLang="en-US" u="sng"/>
              <a:t>only</a:t>
            </a:r>
            <a:r>
              <a:rPr lang="en-US" altLang="en-US"/>
              <a:t> relax the parallel lines constraint for those variables where it is violated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gologit2 with autofit</a:t>
            </a:r>
          </a:p>
        </p:txBody>
      </p:sp>
      <p:sp>
        <p:nvSpPr>
          <p:cNvPr id="25603" name="Rectangle 3"/>
          <p:cNvSpPr>
            <a:spLocks noGrp="1" noChangeArrowheads="1"/>
          </p:cNvSpPr>
          <p:nvPr>
            <p:ph type="body" idx="1"/>
          </p:nvPr>
        </p:nvSpPr>
        <p:spPr/>
        <p:txBody>
          <a:bodyPr/>
          <a:lstStyle/>
          <a:p>
            <a:pPr>
              <a:lnSpc>
                <a:spcPct val="80000"/>
              </a:lnSpc>
              <a:buFont typeface="Wingdings" pitchFamily="2" charset="2"/>
              <a:buNone/>
            </a:pPr>
            <a:r>
              <a:rPr lang="en-US" altLang="en-US" sz="1200" b="1">
                <a:latin typeface="Courier New" pitchFamily="49" charset="0"/>
              </a:rPr>
              <a:t>. gologit2 warm yr89 male white age ed prst, auto lrforce</a:t>
            </a:r>
          </a:p>
          <a:p>
            <a:pPr>
              <a:lnSpc>
                <a:spcPct val="80000"/>
              </a:lnSpc>
              <a:buFont typeface="Wingdings" pitchFamily="2" charset="2"/>
              <a:buNone/>
            </a:pPr>
            <a:endParaRPr lang="en-US" altLang="en-US" sz="1200" b="1">
              <a:latin typeface="Courier New" pitchFamily="49" charset="0"/>
            </a:endParaRPr>
          </a:p>
          <a:p>
            <a:pPr>
              <a:lnSpc>
                <a:spcPct val="80000"/>
              </a:lnSpc>
              <a:buFont typeface="Wingdings" pitchFamily="2" charset="2"/>
              <a:buNone/>
            </a:pPr>
            <a:r>
              <a:rPr lang="en-US" altLang="en-US" sz="1200">
                <a:latin typeface="Courier New" pitchFamily="49" charset="0"/>
              </a:rPr>
              <a:t>--------------------------------------------------------------------------</a:t>
            </a:r>
          </a:p>
          <a:p>
            <a:pPr>
              <a:lnSpc>
                <a:spcPct val="80000"/>
              </a:lnSpc>
              <a:buFont typeface="Wingdings" pitchFamily="2" charset="2"/>
              <a:buNone/>
            </a:pPr>
            <a:r>
              <a:rPr lang="en-US" altLang="en-US" sz="1200">
                <a:latin typeface="Courier New" pitchFamily="49" charset="0"/>
              </a:rPr>
              <a:t>Testing parallel lines assumption using the .05 level of significance...</a:t>
            </a:r>
          </a:p>
          <a:p>
            <a:pPr>
              <a:lnSpc>
                <a:spcPct val="80000"/>
              </a:lnSpc>
              <a:buFont typeface="Wingdings" pitchFamily="2" charset="2"/>
              <a:buNone/>
            </a:pPr>
            <a:endParaRPr lang="en-US" altLang="en-US" sz="1200">
              <a:latin typeface="Courier New" pitchFamily="49" charset="0"/>
            </a:endParaRPr>
          </a:p>
          <a:p>
            <a:pPr>
              <a:lnSpc>
                <a:spcPct val="80000"/>
              </a:lnSpc>
              <a:buFont typeface="Wingdings" pitchFamily="2" charset="2"/>
              <a:buNone/>
            </a:pPr>
            <a:r>
              <a:rPr lang="en-US" altLang="en-US" sz="1200">
                <a:latin typeface="Courier New" pitchFamily="49" charset="0"/>
              </a:rPr>
              <a:t>Step  1:  white meets the pl assumption (P Value = 0.7136)</a:t>
            </a:r>
          </a:p>
          <a:p>
            <a:pPr>
              <a:lnSpc>
                <a:spcPct val="80000"/>
              </a:lnSpc>
              <a:buFont typeface="Wingdings" pitchFamily="2" charset="2"/>
              <a:buNone/>
            </a:pPr>
            <a:r>
              <a:rPr lang="en-US" altLang="en-US" sz="1200">
                <a:latin typeface="Courier New" pitchFamily="49" charset="0"/>
              </a:rPr>
              <a:t>Step  2:  ed meets the pl assumption (P Value = 0.1589)</a:t>
            </a:r>
          </a:p>
          <a:p>
            <a:pPr>
              <a:lnSpc>
                <a:spcPct val="80000"/>
              </a:lnSpc>
              <a:buFont typeface="Wingdings" pitchFamily="2" charset="2"/>
              <a:buNone/>
            </a:pPr>
            <a:r>
              <a:rPr lang="en-US" altLang="en-US" sz="1200">
                <a:latin typeface="Courier New" pitchFamily="49" charset="0"/>
              </a:rPr>
              <a:t>Step  3:  prst meets the pl assumption (P Value = 0.2046)</a:t>
            </a:r>
          </a:p>
          <a:p>
            <a:pPr>
              <a:lnSpc>
                <a:spcPct val="80000"/>
              </a:lnSpc>
              <a:buFont typeface="Wingdings" pitchFamily="2" charset="2"/>
              <a:buNone/>
            </a:pPr>
            <a:r>
              <a:rPr lang="en-US" altLang="en-US" sz="1200">
                <a:latin typeface="Courier New" pitchFamily="49" charset="0"/>
              </a:rPr>
              <a:t>Step  4:  age meets the pl assumption (P Value = 0.0743)</a:t>
            </a:r>
          </a:p>
          <a:p>
            <a:pPr>
              <a:lnSpc>
                <a:spcPct val="80000"/>
              </a:lnSpc>
              <a:buFont typeface="Wingdings" pitchFamily="2" charset="2"/>
              <a:buNone/>
            </a:pPr>
            <a:r>
              <a:rPr lang="en-US" altLang="en-US" sz="1200">
                <a:latin typeface="Courier New" pitchFamily="49" charset="0"/>
              </a:rPr>
              <a:t>Step  5:  The following variables do not meet the pl assumption:</a:t>
            </a:r>
          </a:p>
          <a:p>
            <a:pPr>
              <a:lnSpc>
                <a:spcPct val="80000"/>
              </a:lnSpc>
              <a:buFont typeface="Wingdings" pitchFamily="2" charset="2"/>
              <a:buNone/>
            </a:pPr>
            <a:r>
              <a:rPr lang="en-US" altLang="en-US" sz="1200">
                <a:latin typeface="Courier New" pitchFamily="49" charset="0"/>
              </a:rPr>
              <a:t>          yr89 (P Value = 0.00093)</a:t>
            </a:r>
          </a:p>
          <a:p>
            <a:pPr>
              <a:lnSpc>
                <a:spcPct val="80000"/>
              </a:lnSpc>
              <a:buFont typeface="Wingdings" pitchFamily="2" charset="2"/>
              <a:buNone/>
            </a:pPr>
            <a:r>
              <a:rPr lang="en-US" altLang="en-US" sz="1200">
                <a:latin typeface="Courier New" pitchFamily="49" charset="0"/>
              </a:rPr>
              <a:t>          male (P Value = 0.00002)</a:t>
            </a:r>
          </a:p>
          <a:p>
            <a:pPr>
              <a:lnSpc>
                <a:spcPct val="80000"/>
              </a:lnSpc>
              <a:buFont typeface="Wingdings" pitchFamily="2" charset="2"/>
              <a:buNone/>
            </a:pPr>
            <a:endParaRPr lang="en-US" altLang="en-US" sz="1200">
              <a:latin typeface="Courier New" pitchFamily="49" charset="0"/>
            </a:endParaRPr>
          </a:p>
          <a:p>
            <a:pPr>
              <a:lnSpc>
                <a:spcPct val="80000"/>
              </a:lnSpc>
              <a:buFont typeface="Wingdings" pitchFamily="2" charset="2"/>
              <a:buNone/>
            </a:pPr>
            <a:r>
              <a:rPr lang="en-US" altLang="en-US" sz="1200">
                <a:latin typeface="Courier New" pitchFamily="49" charset="0"/>
              </a:rPr>
              <a:t>If you re-estimate this exact same model with gologit2, instead </a:t>
            </a:r>
          </a:p>
          <a:p>
            <a:pPr>
              <a:lnSpc>
                <a:spcPct val="80000"/>
              </a:lnSpc>
              <a:buFont typeface="Wingdings" pitchFamily="2" charset="2"/>
              <a:buNone/>
            </a:pPr>
            <a:r>
              <a:rPr lang="en-US" altLang="en-US" sz="1200">
                <a:latin typeface="Courier New" pitchFamily="49" charset="0"/>
              </a:rPr>
              <a:t>of autofit you can save time by using the parameter</a:t>
            </a:r>
          </a:p>
          <a:p>
            <a:pPr>
              <a:lnSpc>
                <a:spcPct val="80000"/>
              </a:lnSpc>
              <a:buFont typeface="Wingdings" pitchFamily="2" charset="2"/>
              <a:buNone/>
            </a:pPr>
            <a:endParaRPr lang="en-US" altLang="en-US" sz="1200">
              <a:latin typeface="Courier New" pitchFamily="49" charset="0"/>
            </a:endParaRPr>
          </a:p>
          <a:p>
            <a:pPr>
              <a:lnSpc>
                <a:spcPct val="80000"/>
              </a:lnSpc>
              <a:buFont typeface="Wingdings" pitchFamily="2" charset="2"/>
              <a:buNone/>
            </a:pPr>
            <a:r>
              <a:rPr lang="en-US" altLang="en-US" sz="1200">
                <a:latin typeface="Courier New" pitchFamily="49" charset="0"/>
              </a:rPr>
              <a:t>pl(white ed prst age)</a:t>
            </a:r>
          </a:p>
          <a:p>
            <a:pPr>
              <a:lnSpc>
                <a:spcPct val="80000"/>
              </a:lnSpc>
              <a:buFont typeface="Wingdings" pitchFamily="2" charset="2"/>
              <a:buNone/>
            </a:pPr>
            <a:endParaRPr lang="en-US" altLang="en-US" sz="1200">
              <a:latin typeface="Courier New" pitchFamily="49" charset="0"/>
            </a:endParaRPr>
          </a:p>
          <a:p>
            <a:pPr>
              <a:lnSpc>
                <a:spcPct val="80000"/>
              </a:lnSpc>
            </a:pPr>
            <a:r>
              <a:rPr lang="en-US" altLang="en-US" sz="1600"/>
              <a:t>gologit2 is going through a stepwise process here.  Initially no variables are constrained to have proportional effects. Then Wald tests are done.  Variables which pass the tests (i.e. variables whose effects do not significantly differ across equations) have proportionality constraints imposed.</a:t>
            </a:r>
          </a:p>
          <a:p>
            <a:pPr>
              <a:lnSpc>
                <a:spcPct val="80000"/>
              </a:lnSpc>
              <a:buFont typeface="Wingdings" pitchFamily="2" charset="2"/>
              <a:buNone/>
            </a:pPr>
            <a:endParaRPr lang="en-US" altLang="en-US"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381000"/>
            <a:ext cx="8229600" cy="6096000"/>
          </a:xfrm>
        </p:spPr>
        <p:txBody>
          <a:bodyPr/>
          <a:lstStyle/>
          <a:p>
            <a:pPr>
              <a:lnSpc>
                <a:spcPct val="80000"/>
              </a:lnSpc>
              <a:buFontTx/>
              <a:buNone/>
            </a:pPr>
            <a:r>
              <a:rPr lang="en-US" altLang="en-US" sz="1300">
                <a:latin typeface="Courier New" pitchFamily="49" charset="0"/>
              </a:rPr>
              <a:t>------------------------------------------------------------------------------</a:t>
            </a:r>
          </a:p>
          <a:p>
            <a:pPr>
              <a:lnSpc>
                <a:spcPct val="80000"/>
              </a:lnSpc>
              <a:buFontTx/>
              <a:buNone/>
            </a:pPr>
            <a:endParaRPr lang="en-US" altLang="en-US" sz="1300">
              <a:latin typeface="Courier New" pitchFamily="49" charset="0"/>
            </a:endParaRPr>
          </a:p>
          <a:p>
            <a:pPr>
              <a:lnSpc>
                <a:spcPct val="80000"/>
              </a:lnSpc>
              <a:buFontTx/>
              <a:buNone/>
            </a:pPr>
            <a:r>
              <a:rPr lang="en-US" altLang="en-US" sz="1300">
                <a:latin typeface="Courier New" pitchFamily="49" charset="0"/>
              </a:rPr>
              <a:t>Generalized Ordered Logit Estimates               Number of obs   =       2293</a:t>
            </a:r>
          </a:p>
          <a:p>
            <a:pPr>
              <a:lnSpc>
                <a:spcPct val="80000"/>
              </a:lnSpc>
              <a:buFontTx/>
              <a:buNone/>
            </a:pPr>
            <a:r>
              <a:rPr lang="en-US" altLang="en-US" sz="1300">
                <a:latin typeface="Courier New" pitchFamily="49" charset="0"/>
              </a:rPr>
              <a:t>                                                  LR chi2(10)     =     338.30</a:t>
            </a:r>
          </a:p>
          <a:p>
            <a:pPr>
              <a:lnSpc>
                <a:spcPct val="80000"/>
              </a:lnSpc>
              <a:buFontTx/>
              <a:buNone/>
            </a:pPr>
            <a:r>
              <a:rPr lang="en-US" altLang="en-US" sz="1300">
                <a:latin typeface="Courier New" pitchFamily="49" charset="0"/>
              </a:rPr>
              <a:t>                                                  Prob &gt; chi2     =     0.0000</a:t>
            </a:r>
          </a:p>
          <a:p>
            <a:pPr>
              <a:lnSpc>
                <a:spcPct val="80000"/>
              </a:lnSpc>
              <a:buFontTx/>
              <a:buNone/>
            </a:pPr>
            <a:r>
              <a:rPr lang="en-US" altLang="en-US" sz="1300">
                <a:latin typeface="Courier New" pitchFamily="49" charset="0"/>
              </a:rPr>
              <a:t>Log likelihood = -2826.6182                       Pseudo R2       =     0.0565</a:t>
            </a:r>
          </a:p>
          <a:p>
            <a:pPr>
              <a:lnSpc>
                <a:spcPct val="80000"/>
              </a:lnSpc>
              <a:buFontTx/>
              <a:buNone/>
            </a:pPr>
            <a:endParaRPr lang="en-US" altLang="en-US" sz="1300">
              <a:latin typeface="Courier New" pitchFamily="49" charset="0"/>
            </a:endParaRPr>
          </a:p>
          <a:p>
            <a:pPr>
              <a:lnSpc>
                <a:spcPct val="80000"/>
              </a:lnSpc>
              <a:buFontTx/>
              <a:buNone/>
            </a:pPr>
            <a:r>
              <a:rPr lang="en-US" altLang="en-US" sz="1300">
                <a:latin typeface="Courier New" pitchFamily="49" charset="0"/>
              </a:rPr>
              <a:t> ( 1)  [SD]white - [D]white = 0</a:t>
            </a:r>
          </a:p>
          <a:p>
            <a:pPr>
              <a:lnSpc>
                <a:spcPct val="80000"/>
              </a:lnSpc>
              <a:buFontTx/>
              <a:buNone/>
            </a:pPr>
            <a:r>
              <a:rPr lang="en-US" altLang="en-US" sz="1300">
                <a:latin typeface="Courier New" pitchFamily="49" charset="0"/>
              </a:rPr>
              <a:t> ( 2)  [SD]ed - [D]ed = 0</a:t>
            </a:r>
          </a:p>
          <a:p>
            <a:pPr>
              <a:lnSpc>
                <a:spcPct val="80000"/>
              </a:lnSpc>
              <a:buFontTx/>
              <a:buNone/>
            </a:pPr>
            <a:r>
              <a:rPr lang="en-US" altLang="en-US" sz="1300">
                <a:latin typeface="Courier New" pitchFamily="49" charset="0"/>
              </a:rPr>
              <a:t> ( 3)  [SD]prst - [D]prst = 0</a:t>
            </a:r>
          </a:p>
          <a:p>
            <a:pPr>
              <a:lnSpc>
                <a:spcPct val="80000"/>
              </a:lnSpc>
              <a:buFontTx/>
              <a:buNone/>
            </a:pPr>
            <a:r>
              <a:rPr lang="en-US" altLang="en-US" sz="1300">
                <a:latin typeface="Courier New" pitchFamily="49" charset="0"/>
              </a:rPr>
              <a:t> ( 4)  [SD]age - [D]age = 0</a:t>
            </a:r>
          </a:p>
          <a:p>
            <a:pPr>
              <a:lnSpc>
                <a:spcPct val="80000"/>
              </a:lnSpc>
              <a:buFontTx/>
              <a:buNone/>
            </a:pPr>
            <a:r>
              <a:rPr lang="en-US" altLang="en-US" sz="1300">
                <a:latin typeface="Courier New" pitchFamily="49" charset="0"/>
              </a:rPr>
              <a:t> ( 5)  [D]white - [A]white = 0</a:t>
            </a:r>
          </a:p>
          <a:p>
            <a:pPr>
              <a:lnSpc>
                <a:spcPct val="80000"/>
              </a:lnSpc>
              <a:buFontTx/>
              <a:buNone/>
            </a:pPr>
            <a:r>
              <a:rPr lang="en-US" altLang="en-US" sz="1300">
                <a:latin typeface="Courier New" pitchFamily="49" charset="0"/>
              </a:rPr>
              <a:t> ( 6)  [D]ed - [A]ed = 0</a:t>
            </a:r>
          </a:p>
          <a:p>
            <a:pPr>
              <a:lnSpc>
                <a:spcPct val="80000"/>
              </a:lnSpc>
              <a:buFontTx/>
              <a:buNone/>
            </a:pPr>
            <a:r>
              <a:rPr lang="en-US" altLang="en-US" sz="1300">
                <a:latin typeface="Courier New" pitchFamily="49" charset="0"/>
              </a:rPr>
              <a:t> ( 7)  [D]prst - [A]prst = 0</a:t>
            </a:r>
          </a:p>
          <a:p>
            <a:pPr>
              <a:lnSpc>
                <a:spcPct val="80000"/>
              </a:lnSpc>
              <a:buFontTx/>
              <a:buNone/>
            </a:pPr>
            <a:r>
              <a:rPr lang="en-US" altLang="en-US" sz="1300">
                <a:latin typeface="Courier New" pitchFamily="49" charset="0"/>
              </a:rPr>
              <a:t> ( 8)  [D]age - [A]age = 0</a:t>
            </a:r>
          </a:p>
          <a:p>
            <a:pPr>
              <a:lnSpc>
                <a:spcPct val="80000"/>
              </a:lnSpc>
              <a:buFontTx/>
              <a:buNone/>
            </a:pPr>
            <a:endParaRPr lang="en-US" altLang="en-US" sz="1300">
              <a:latin typeface="Courier New" pitchFamily="49" charset="0"/>
            </a:endParaRPr>
          </a:p>
          <a:p>
            <a:pPr>
              <a:lnSpc>
                <a:spcPct val="80000"/>
              </a:lnSpc>
            </a:pPr>
            <a:r>
              <a:rPr lang="en-US" altLang="en-US" sz="2000"/>
              <a:t>Internally, gologit2 is generating several constraints on the parameters.  The variables listed above are being constrained to have their effects meet the proportional odds/ parallel lines assumptions</a:t>
            </a:r>
          </a:p>
          <a:p>
            <a:pPr>
              <a:lnSpc>
                <a:spcPct val="80000"/>
              </a:lnSpc>
              <a:buFontTx/>
              <a:buNone/>
            </a:pPr>
            <a:endParaRPr lang="en-US" altLang="en-US" sz="2000"/>
          </a:p>
          <a:p>
            <a:pPr>
              <a:lnSpc>
                <a:spcPct val="80000"/>
              </a:lnSpc>
            </a:pPr>
            <a:r>
              <a:rPr lang="en-US" altLang="en-US" sz="2000"/>
              <a:t>Note: with ologit, there were 6 degrees of freedom; with gologit &amp; mlogit there were 18; and with gologit2 using autofit there are 10.  The 8 d.f. difference is due to the 8 constraints above.</a:t>
            </a:r>
          </a:p>
          <a:p>
            <a:pPr>
              <a:lnSpc>
                <a:spcPct val="80000"/>
              </a:lnSpc>
              <a:buFontTx/>
              <a:buNone/>
            </a:pPr>
            <a:endParaRPr lang="en-US" alt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457200" y="381000"/>
            <a:ext cx="8229600" cy="6096000"/>
          </a:xfrm>
        </p:spPr>
        <p:txBody>
          <a:bodyPr/>
          <a:lstStyle/>
          <a:p>
            <a:pPr>
              <a:lnSpc>
                <a:spcPct val="80000"/>
              </a:lnSpc>
              <a:buFontTx/>
              <a:buNone/>
            </a:pPr>
            <a:r>
              <a:rPr lang="en-US" altLang="en-US" sz="1200">
                <a:latin typeface="Courier New" pitchFamily="49" charset="0"/>
              </a:rPr>
              <a:t>------------------------------------------------------------------------------</a:t>
            </a:r>
          </a:p>
          <a:p>
            <a:pPr>
              <a:lnSpc>
                <a:spcPct val="80000"/>
              </a:lnSpc>
              <a:buFontTx/>
              <a:buNone/>
            </a:pPr>
            <a:r>
              <a:rPr lang="en-US" altLang="en-US" sz="1200">
                <a:latin typeface="Courier New" pitchFamily="49" charset="0"/>
              </a:rPr>
              <a:t>        warm |      Coef.   Std. Err.      z    P&gt;|z|     [95% Conf. Interval]</a:t>
            </a:r>
          </a:p>
          <a:p>
            <a:pPr>
              <a:lnSpc>
                <a:spcPct val="80000"/>
              </a:lnSpc>
              <a:buFontTx/>
              <a:buNone/>
            </a:pPr>
            <a:r>
              <a:rPr lang="en-US" altLang="en-US" sz="1200">
                <a:latin typeface="Courier New" pitchFamily="49" charset="0"/>
              </a:rPr>
              <a:t>-------------+----------------------------------------------------------------</a:t>
            </a:r>
          </a:p>
          <a:p>
            <a:pPr>
              <a:lnSpc>
                <a:spcPct val="80000"/>
              </a:lnSpc>
              <a:buFontTx/>
              <a:buNone/>
            </a:pPr>
            <a:r>
              <a:rPr lang="en-US" altLang="en-US" sz="1200">
                <a:latin typeface="Courier New" pitchFamily="49" charset="0"/>
              </a:rPr>
              <a:t>SD           |</a:t>
            </a:r>
          </a:p>
          <a:p>
            <a:pPr>
              <a:lnSpc>
                <a:spcPct val="80000"/>
              </a:lnSpc>
              <a:buFontTx/>
              <a:buNone/>
            </a:pPr>
            <a:r>
              <a:rPr lang="en-US" altLang="en-US" sz="1200">
                <a:latin typeface="Courier New" pitchFamily="49" charset="0"/>
              </a:rPr>
              <a:t>        yr89 |     .98368   .1530091     6.43   0.000     .6837876    1.283572</a:t>
            </a:r>
          </a:p>
          <a:p>
            <a:pPr>
              <a:lnSpc>
                <a:spcPct val="80000"/>
              </a:lnSpc>
              <a:buFontTx/>
              <a:buNone/>
            </a:pPr>
            <a:r>
              <a:rPr lang="en-US" altLang="en-US" sz="1200">
                <a:latin typeface="Courier New" pitchFamily="49" charset="0"/>
              </a:rPr>
              <a:t>        male |  -.3328209   .1275129    -2.61   0.009    -.5827417   -.0829002</a:t>
            </a:r>
          </a:p>
          <a:p>
            <a:pPr>
              <a:lnSpc>
                <a:spcPct val="80000"/>
              </a:lnSpc>
              <a:buFontTx/>
              <a:buNone/>
            </a:pPr>
            <a:r>
              <a:rPr lang="en-US" altLang="en-US" sz="1200">
                <a:latin typeface="Courier New" pitchFamily="49" charset="0"/>
              </a:rPr>
              <a:t>       white |  -.3832583   .1184635    -3.24   0.001    -.6154424   -.1510742</a:t>
            </a:r>
          </a:p>
          <a:p>
            <a:pPr>
              <a:lnSpc>
                <a:spcPct val="80000"/>
              </a:lnSpc>
              <a:buFontTx/>
              <a:buNone/>
            </a:pPr>
            <a:r>
              <a:rPr lang="en-US" altLang="en-US" sz="1200">
                <a:latin typeface="Courier New" pitchFamily="49" charset="0"/>
              </a:rPr>
              <a:t>         age |  -.0216325   .0024751    -8.74   0.000    -.0264835   -.0167814</a:t>
            </a:r>
          </a:p>
          <a:p>
            <a:pPr>
              <a:lnSpc>
                <a:spcPct val="80000"/>
              </a:lnSpc>
              <a:buFontTx/>
              <a:buNone/>
            </a:pPr>
            <a:r>
              <a:rPr lang="en-US" altLang="en-US" sz="1200">
                <a:latin typeface="Courier New" pitchFamily="49" charset="0"/>
              </a:rPr>
              <a:t>          ed |   .0670703   .0161311     4.16   0.000     .0354539    .0986866</a:t>
            </a:r>
          </a:p>
          <a:p>
            <a:pPr>
              <a:lnSpc>
                <a:spcPct val="80000"/>
              </a:lnSpc>
              <a:buFontTx/>
              <a:buNone/>
            </a:pPr>
            <a:r>
              <a:rPr lang="en-US" altLang="en-US" sz="1200">
                <a:latin typeface="Courier New" pitchFamily="49" charset="0"/>
              </a:rPr>
              <a:t>        prst |   .0059146   .0033158     1.78   0.074    -.0005843    .0124135</a:t>
            </a:r>
          </a:p>
          <a:p>
            <a:pPr>
              <a:lnSpc>
                <a:spcPct val="80000"/>
              </a:lnSpc>
              <a:buFontTx/>
              <a:buNone/>
            </a:pPr>
            <a:r>
              <a:rPr lang="en-US" altLang="en-US" sz="1200">
                <a:latin typeface="Courier New" pitchFamily="49" charset="0"/>
              </a:rPr>
              <a:t>       _cons |    2.12173   .2467146     8.60   0.000     1.638178    2.605282</a:t>
            </a:r>
          </a:p>
          <a:p>
            <a:pPr>
              <a:lnSpc>
                <a:spcPct val="80000"/>
              </a:lnSpc>
              <a:buFontTx/>
              <a:buNone/>
            </a:pPr>
            <a:r>
              <a:rPr lang="en-US" altLang="en-US" sz="1200">
                <a:latin typeface="Courier New" pitchFamily="49" charset="0"/>
              </a:rPr>
              <a:t>-------------+----------------------------------------------------------------</a:t>
            </a:r>
          </a:p>
          <a:p>
            <a:pPr>
              <a:lnSpc>
                <a:spcPct val="80000"/>
              </a:lnSpc>
              <a:buFontTx/>
              <a:buNone/>
            </a:pPr>
            <a:r>
              <a:rPr lang="en-US" altLang="en-US" sz="1200">
                <a:latin typeface="Courier New" pitchFamily="49" charset="0"/>
              </a:rPr>
              <a:t>D            |</a:t>
            </a:r>
          </a:p>
          <a:p>
            <a:pPr>
              <a:lnSpc>
                <a:spcPct val="80000"/>
              </a:lnSpc>
              <a:buFontTx/>
              <a:buNone/>
            </a:pPr>
            <a:r>
              <a:rPr lang="en-US" altLang="en-US" sz="1200">
                <a:latin typeface="Courier New" pitchFamily="49" charset="0"/>
              </a:rPr>
              <a:t>        yr89 |    .534369   .0913937     5.85   0.000     .3552406    .7134974</a:t>
            </a:r>
          </a:p>
          <a:p>
            <a:pPr>
              <a:lnSpc>
                <a:spcPct val="80000"/>
              </a:lnSpc>
              <a:buFontTx/>
              <a:buNone/>
            </a:pPr>
            <a:r>
              <a:rPr lang="en-US" altLang="en-US" sz="1200">
                <a:latin typeface="Courier New" pitchFamily="49" charset="0"/>
              </a:rPr>
              <a:t>        male |  -.6932772   .0885898    -7.83   0.000    -.8669099   -.5196444</a:t>
            </a:r>
          </a:p>
          <a:p>
            <a:pPr>
              <a:lnSpc>
                <a:spcPct val="80000"/>
              </a:lnSpc>
              <a:buFontTx/>
              <a:buNone/>
            </a:pPr>
            <a:r>
              <a:rPr lang="en-US" altLang="en-US" sz="1200">
                <a:latin typeface="Courier New" pitchFamily="49" charset="0"/>
              </a:rPr>
              <a:t>       white |  -.3832583   .1184635    -3.24   0.001    -.6154424   -.1510742</a:t>
            </a:r>
          </a:p>
          <a:p>
            <a:pPr>
              <a:lnSpc>
                <a:spcPct val="80000"/>
              </a:lnSpc>
              <a:buFontTx/>
              <a:buNone/>
            </a:pPr>
            <a:r>
              <a:rPr lang="en-US" altLang="en-US" sz="1200">
                <a:latin typeface="Courier New" pitchFamily="49" charset="0"/>
              </a:rPr>
              <a:t>         age |  -.0216325   .0024751    -8.74   0.000    -.0264835   -.0167814</a:t>
            </a:r>
          </a:p>
          <a:p>
            <a:pPr>
              <a:lnSpc>
                <a:spcPct val="80000"/>
              </a:lnSpc>
              <a:buFontTx/>
              <a:buNone/>
            </a:pPr>
            <a:r>
              <a:rPr lang="en-US" altLang="en-US" sz="1200">
                <a:latin typeface="Courier New" pitchFamily="49" charset="0"/>
              </a:rPr>
              <a:t>          ed |   .0670703   .0161311     4.16   0.000     .0354539    .0986866</a:t>
            </a:r>
          </a:p>
          <a:p>
            <a:pPr>
              <a:lnSpc>
                <a:spcPct val="80000"/>
              </a:lnSpc>
              <a:buFontTx/>
              <a:buNone/>
            </a:pPr>
            <a:r>
              <a:rPr lang="en-US" altLang="en-US" sz="1200">
                <a:latin typeface="Courier New" pitchFamily="49" charset="0"/>
              </a:rPr>
              <a:t>        prst |   .0059146   .0033158     1.78   0.074    -.0005843    .0124135</a:t>
            </a:r>
          </a:p>
          <a:p>
            <a:pPr>
              <a:lnSpc>
                <a:spcPct val="80000"/>
              </a:lnSpc>
              <a:buFontTx/>
              <a:buNone/>
            </a:pPr>
            <a:r>
              <a:rPr lang="en-US" altLang="en-US" sz="1200">
                <a:latin typeface="Courier New" pitchFamily="49" charset="0"/>
              </a:rPr>
              <a:t>       _cons |   .6021625   .2358361     2.55   0.011     .1399323    1.064393</a:t>
            </a:r>
          </a:p>
          <a:p>
            <a:pPr>
              <a:lnSpc>
                <a:spcPct val="80000"/>
              </a:lnSpc>
              <a:buFontTx/>
              <a:buNone/>
            </a:pPr>
            <a:r>
              <a:rPr lang="en-US" altLang="en-US" sz="1200">
                <a:latin typeface="Courier New" pitchFamily="49" charset="0"/>
              </a:rPr>
              <a:t>-------------+----------------------------------------------------------------</a:t>
            </a:r>
          </a:p>
          <a:p>
            <a:pPr>
              <a:lnSpc>
                <a:spcPct val="80000"/>
              </a:lnSpc>
              <a:buFontTx/>
              <a:buNone/>
            </a:pPr>
            <a:r>
              <a:rPr lang="en-US" altLang="en-US" sz="1200">
                <a:latin typeface="Courier New" pitchFamily="49" charset="0"/>
              </a:rPr>
              <a:t>A            |</a:t>
            </a:r>
          </a:p>
          <a:p>
            <a:pPr>
              <a:lnSpc>
                <a:spcPct val="80000"/>
              </a:lnSpc>
              <a:buFontTx/>
              <a:buNone/>
            </a:pPr>
            <a:r>
              <a:rPr lang="en-US" altLang="en-US" sz="1200">
                <a:latin typeface="Courier New" pitchFamily="49" charset="0"/>
              </a:rPr>
              <a:t>        yr89 |   .3258098   .1125481     2.89   0.004     .1052197       .5464</a:t>
            </a:r>
          </a:p>
          <a:p>
            <a:pPr>
              <a:lnSpc>
                <a:spcPct val="80000"/>
              </a:lnSpc>
              <a:buFontTx/>
              <a:buNone/>
            </a:pPr>
            <a:r>
              <a:rPr lang="en-US" altLang="en-US" sz="1200">
                <a:latin typeface="Courier New" pitchFamily="49" charset="0"/>
              </a:rPr>
              <a:t>        male |  -1.097615   .1214597    -9.04   0.000    -1.335671   -.8595579</a:t>
            </a:r>
          </a:p>
          <a:p>
            <a:pPr>
              <a:lnSpc>
                <a:spcPct val="80000"/>
              </a:lnSpc>
              <a:buFontTx/>
              <a:buNone/>
            </a:pPr>
            <a:r>
              <a:rPr lang="en-US" altLang="en-US" sz="1200">
                <a:latin typeface="Courier New" pitchFamily="49" charset="0"/>
              </a:rPr>
              <a:t>       white |  -.3832583   .1184635    -3.24   0.001    -.6154424   -.1510742</a:t>
            </a:r>
          </a:p>
          <a:p>
            <a:pPr>
              <a:lnSpc>
                <a:spcPct val="80000"/>
              </a:lnSpc>
              <a:buFontTx/>
              <a:buNone/>
            </a:pPr>
            <a:r>
              <a:rPr lang="en-US" altLang="en-US" sz="1200">
                <a:latin typeface="Courier New" pitchFamily="49" charset="0"/>
              </a:rPr>
              <a:t>         age |  -.0216325   .0024751    -8.74   0.000    -.0264835   -.0167814</a:t>
            </a:r>
          </a:p>
          <a:p>
            <a:pPr>
              <a:lnSpc>
                <a:spcPct val="80000"/>
              </a:lnSpc>
              <a:buFontTx/>
              <a:buNone/>
            </a:pPr>
            <a:r>
              <a:rPr lang="en-US" altLang="en-US" sz="1200">
                <a:latin typeface="Courier New" pitchFamily="49" charset="0"/>
              </a:rPr>
              <a:t>          ed |   .0670703   .0161311     4.16   0.000     .0354539    .0986866</a:t>
            </a:r>
          </a:p>
          <a:p>
            <a:pPr>
              <a:lnSpc>
                <a:spcPct val="80000"/>
              </a:lnSpc>
              <a:buFontTx/>
              <a:buNone/>
            </a:pPr>
            <a:r>
              <a:rPr lang="en-US" altLang="en-US" sz="1200">
                <a:latin typeface="Courier New" pitchFamily="49" charset="0"/>
              </a:rPr>
              <a:t>        prst |   .0059146   .0033158     1.78   0.074    -.0005843    .0124135</a:t>
            </a:r>
          </a:p>
          <a:p>
            <a:pPr>
              <a:lnSpc>
                <a:spcPct val="80000"/>
              </a:lnSpc>
              <a:buFontTx/>
              <a:buNone/>
            </a:pPr>
            <a:r>
              <a:rPr lang="en-US" altLang="en-US" sz="1200">
                <a:latin typeface="Courier New" pitchFamily="49" charset="0"/>
              </a:rPr>
              <a:t>       _cons |  -1.048137   .2393568    -4.38   0.000    -1.517268   -.5790061</a:t>
            </a:r>
          </a:p>
          <a:p>
            <a:pPr>
              <a:lnSpc>
                <a:spcPct val="80000"/>
              </a:lnSpc>
              <a:buFontTx/>
              <a:buNone/>
            </a:pPr>
            <a:r>
              <a:rPr lang="en-US" altLang="en-US" sz="1200">
                <a:latin typeface="Courier New" pitchFamily="49" charset="0"/>
              </a:rPr>
              <a:t>------------------------------------------------------------------------------</a:t>
            </a:r>
          </a:p>
          <a:p>
            <a:pPr>
              <a:lnSpc>
                <a:spcPct val="80000"/>
              </a:lnSpc>
            </a:pPr>
            <a:r>
              <a:rPr lang="en-US" altLang="en-US" sz="1500"/>
              <a:t>At first glance, it appears there are just as many parameters as before – but 8 of them are duplicates because of the proportionality constraints that have been imposed.</a:t>
            </a:r>
          </a:p>
          <a:p>
            <a:pPr>
              <a:lnSpc>
                <a:spcPct val="80000"/>
              </a:lnSpc>
              <a:buFontTx/>
              <a:buNone/>
            </a:pPr>
            <a:r>
              <a:rPr lang="en-US" altLang="en-US" sz="900"/>
              <a:t>. </a:t>
            </a:r>
          </a:p>
          <a:p>
            <a:pPr>
              <a:lnSpc>
                <a:spcPct val="80000"/>
              </a:lnSpc>
              <a:buFontTx/>
              <a:buNone/>
            </a:pPr>
            <a:endParaRPr lang="en-US" altLang="en-US" sz="9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z="4000"/>
              <a:t>Interpretation of the gologit2 results</a:t>
            </a:r>
          </a:p>
        </p:txBody>
      </p:sp>
      <p:sp>
        <p:nvSpPr>
          <p:cNvPr id="63491" name="Rectangle 3"/>
          <p:cNvSpPr>
            <a:spLocks noGrp="1" noChangeArrowheads="1"/>
          </p:cNvSpPr>
          <p:nvPr>
            <p:ph type="body" idx="1"/>
          </p:nvPr>
        </p:nvSpPr>
        <p:spPr/>
        <p:txBody>
          <a:bodyPr/>
          <a:lstStyle/>
          <a:p>
            <a:pPr>
              <a:lnSpc>
                <a:spcPct val="80000"/>
              </a:lnSpc>
            </a:pPr>
            <a:r>
              <a:rPr lang="en-US" altLang="en-US" sz="2800"/>
              <a:t>Effects of the constrained variables (white, age, ed, prst) can be interpreted pretty much the same as they were in the earlier ologit model.</a:t>
            </a:r>
          </a:p>
          <a:p>
            <a:pPr>
              <a:lnSpc>
                <a:spcPct val="80000"/>
              </a:lnSpc>
            </a:pPr>
            <a:r>
              <a:rPr lang="en-US" altLang="en-US" sz="2800"/>
              <a:t>For yr89 and male, the differences from before are largely a matter of degree.  People became more supportive of working mothers across time, but the greatest effect of time was to push people away from the most extremely negative attitudes.  For gender, men were less supportive of working mothers than were women, but they were especially unlikely to have strongly favorable attitudes.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Key features of gologit2</a:t>
            </a:r>
          </a:p>
        </p:txBody>
      </p:sp>
      <p:sp>
        <p:nvSpPr>
          <p:cNvPr id="4099" name="Rectangle 3"/>
          <p:cNvSpPr>
            <a:spLocks noGrp="1" noChangeArrowheads="1"/>
          </p:cNvSpPr>
          <p:nvPr>
            <p:ph type="body" idx="1"/>
          </p:nvPr>
        </p:nvSpPr>
        <p:spPr/>
        <p:txBody>
          <a:bodyPr/>
          <a:lstStyle/>
          <a:p>
            <a:pPr>
              <a:lnSpc>
                <a:spcPct val="90000"/>
              </a:lnSpc>
            </a:pPr>
            <a:r>
              <a:rPr lang="en-US" altLang="en-US" sz="2800" dirty="0"/>
              <a:t>Backwards compatible with Vincent Fu’s original </a:t>
            </a:r>
            <a:r>
              <a:rPr lang="en-US" altLang="en-US" sz="2800" dirty="0" err="1"/>
              <a:t>gologit</a:t>
            </a:r>
            <a:r>
              <a:rPr lang="en-US" altLang="en-US" sz="2800" dirty="0"/>
              <a:t> program – but offers many more features</a:t>
            </a:r>
          </a:p>
          <a:p>
            <a:pPr>
              <a:lnSpc>
                <a:spcPct val="90000"/>
              </a:lnSpc>
            </a:pPr>
            <a:r>
              <a:rPr lang="en-US" altLang="en-US" sz="2800" dirty="0"/>
              <a:t>Can estimate models that are less restrictive than </a:t>
            </a:r>
            <a:r>
              <a:rPr lang="en-US" altLang="en-US" sz="2800" dirty="0" err="1"/>
              <a:t>ologit</a:t>
            </a:r>
            <a:r>
              <a:rPr lang="en-US" altLang="en-US" sz="2800" dirty="0"/>
              <a:t> (whose assumptions are often violated)</a:t>
            </a:r>
          </a:p>
          <a:p>
            <a:pPr>
              <a:lnSpc>
                <a:spcPct val="90000"/>
              </a:lnSpc>
            </a:pPr>
            <a:r>
              <a:rPr lang="en-US" altLang="en-US" sz="2800" dirty="0"/>
              <a:t>Can estimate models that are more parsimonious than non-ordinal alternatives, such as </a:t>
            </a:r>
            <a:r>
              <a:rPr lang="en-US" altLang="en-US" sz="2800" dirty="0" err="1"/>
              <a:t>mlogit</a:t>
            </a:r>
            <a:endParaRPr lang="en-US" altLang="en-US" sz="2800" dirty="0"/>
          </a:p>
          <a:p>
            <a:pPr marL="0" indent="0">
              <a:lnSpc>
                <a:spcPct val="90000"/>
              </a:lnSpc>
              <a:buNone/>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sz="4000" dirty="0"/>
              <a:t>Example: Imposing and testing constraints</a:t>
            </a:r>
          </a:p>
        </p:txBody>
      </p:sp>
      <p:sp>
        <p:nvSpPr>
          <p:cNvPr id="60419" name="Rectangle 3"/>
          <p:cNvSpPr>
            <a:spLocks noGrp="1" noChangeArrowheads="1"/>
          </p:cNvSpPr>
          <p:nvPr>
            <p:ph type="body" idx="1"/>
          </p:nvPr>
        </p:nvSpPr>
        <p:spPr/>
        <p:txBody>
          <a:bodyPr/>
          <a:lstStyle/>
          <a:p>
            <a:r>
              <a:rPr lang="en-US" altLang="en-US" sz="2800" dirty="0"/>
              <a:t>Rather than use </a:t>
            </a:r>
            <a:r>
              <a:rPr lang="en-US" altLang="en-US" sz="2800" i="1" dirty="0" err="1"/>
              <a:t>autofit</a:t>
            </a:r>
            <a:r>
              <a:rPr lang="en-US" altLang="en-US" sz="2800" dirty="0"/>
              <a:t>, you can use the </a:t>
            </a:r>
            <a:r>
              <a:rPr lang="en-US" altLang="en-US" sz="2800" i="1" dirty="0" err="1"/>
              <a:t>pl</a:t>
            </a:r>
            <a:r>
              <a:rPr lang="en-US" altLang="en-US" sz="2800" dirty="0"/>
              <a:t> and </a:t>
            </a:r>
            <a:r>
              <a:rPr lang="en-US" altLang="en-US" sz="2800" i="1" dirty="0" err="1"/>
              <a:t>npl</a:t>
            </a:r>
            <a:r>
              <a:rPr lang="en-US" altLang="en-US" sz="2800" dirty="0"/>
              <a:t> parameters to specify which variables are or are not constrained to meet the proportional odds/ parallel lines assumption</a:t>
            </a:r>
          </a:p>
          <a:p>
            <a:pPr lvl="1"/>
            <a:r>
              <a:rPr lang="en-US" altLang="en-US" sz="2400" dirty="0"/>
              <a:t>Gives you more control over model specification &amp; testing</a:t>
            </a:r>
          </a:p>
          <a:p>
            <a:pPr lvl="1"/>
            <a:r>
              <a:rPr lang="en-US" altLang="en-US" sz="2400" dirty="0"/>
              <a:t>Lets you use LR chi-square tests rather than Wald tests</a:t>
            </a:r>
          </a:p>
          <a:p>
            <a:pPr lvl="1"/>
            <a:r>
              <a:rPr lang="en-US" altLang="en-US" sz="2400" dirty="0"/>
              <a:t>Could use BIC or AIC tests rather than chi-square tests if you wanted to when deciding on constraints</a:t>
            </a:r>
          </a:p>
          <a:p>
            <a:pPr lvl="1"/>
            <a:r>
              <a:rPr lang="en-US" altLang="en-US" sz="2400" i="1" dirty="0" err="1"/>
              <a:t>pl</a:t>
            </a:r>
            <a:r>
              <a:rPr lang="en-US" altLang="en-US" sz="2400" dirty="0"/>
              <a:t> without parameters will produce same results as </a:t>
            </a:r>
            <a:r>
              <a:rPr lang="en-US" altLang="en-US" sz="2400" dirty="0" err="1"/>
              <a:t>ologit</a:t>
            </a:r>
            <a:endParaRPr lang="en-US" alt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endParaRPr lang="en-US" altLang="en-US"/>
          </a:p>
        </p:txBody>
      </p:sp>
      <p:sp>
        <p:nvSpPr>
          <p:cNvPr id="61443" name="Rectangle 3"/>
          <p:cNvSpPr>
            <a:spLocks noGrp="1" noChangeArrowheads="1"/>
          </p:cNvSpPr>
          <p:nvPr>
            <p:ph type="body" idx="1"/>
          </p:nvPr>
        </p:nvSpPr>
        <p:spPr/>
        <p:txBody>
          <a:bodyPr/>
          <a:lstStyle/>
          <a:p>
            <a:pPr>
              <a:lnSpc>
                <a:spcPct val="90000"/>
              </a:lnSpc>
            </a:pPr>
            <a:r>
              <a:rPr lang="en-US" altLang="en-US" sz="2800" dirty="0"/>
              <a:t>Other types of linear constraints can also be specified, e.g. you can constrain two variables to have equal effects</a:t>
            </a:r>
          </a:p>
          <a:p>
            <a:pPr>
              <a:lnSpc>
                <a:spcPct val="90000"/>
              </a:lnSpc>
            </a:pPr>
            <a:r>
              <a:rPr lang="en-US" altLang="en-US" sz="2800" dirty="0"/>
              <a:t>The </a:t>
            </a:r>
            <a:r>
              <a:rPr lang="en-US" altLang="en-US" sz="2800" i="1" dirty="0"/>
              <a:t>store</a:t>
            </a:r>
            <a:r>
              <a:rPr lang="en-US" altLang="en-US" sz="2800" dirty="0"/>
              <a:t> option will cause the command </a:t>
            </a:r>
            <a:r>
              <a:rPr lang="en-US" altLang="en-US" sz="2800" i="1" dirty="0"/>
              <a:t>estimates store</a:t>
            </a:r>
            <a:r>
              <a:rPr lang="en-US" altLang="en-US" sz="2800" dirty="0"/>
              <a:t> to be run at the end of the job, making it slightly easier to do LR chi-square contrasts</a:t>
            </a:r>
          </a:p>
          <a:p>
            <a:pPr>
              <a:lnSpc>
                <a:spcPct val="90000"/>
              </a:lnSpc>
            </a:pPr>
            <a:r>
              <a:rPr lang="en-US" altLang="en-US" sz="2800" dirty="0"/>
              <a:t>Here is how we could do tests to see if we agree with the model produced by </a:t>
            </a:r>
            <a:r>
              <a:rPr lang="en-US" altLang="en-US" sz="2800" i="1" dirty="0" err="1"/>
              <a:t>autofit</a:t>
            </a:r>
            <a:r>
              <a:rPr lang="en-US" altLang="en-US" sz="2800" dirty="0"/>
              <a:t>:</a:t>
            </a:r>
          </a:p>
          <a:p>
            <a:pPr>
              <a:lnSpc>
                <a:spcPct val="90000"/>
              </a:lnSpc>
            </a:pPr>
            <a:endParaRPr lang="en-US"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sz="4000"/>
              <a:t>LR chi-square contrasts using gologit2</a:t>
            </a:r>
          </a:p>
        </p:txBody>
      </p:sp>
      <p:sp>
        <p:nvSpPr>
          <p:cNvPr id="59395" name="Rectangle 3"/>
          <p:cNvSpPr>
            <a:spLocks noGrp="1" noChangeArrowheads="1"/>
          </p:cNvSpPr>
          <p:nvPr>
            <p:ph type="body" idx="1"/>
          </p:nvPr>
        </p:nvSpPr>
        <p:spPr/>
        <p:txBody>
          <a:bodyPr/>
          <a:lstStyle/>
          <a:p>
            <a:pPr>
              <a:lnSpc>
                <a:spcPct val="80000"/>
              </a:lnSpc>
              <a:buFont typeface="Wingdings" pitchFamily="2" charset="2"/>
              <a:buNone/>
            </a:pPr>
            <a:r>
              <a:rPr lang="en-US" altLang="en-US" sz="1300" b="1">
                <a:latin typeface="Courier New" pitchFamily="49" charset="0"/>
              </a:rPr>
              <a:t>. * Least constrained model - same as the original gologit</a:t>
            </a:r>
          </a:p>
          <a:p>
            <a:pPr>
              <a:lnSpc>
                <a:spcPct val="80000"/>
              </a:lnSpc>
              <a:buFont typeface="Wingdings" pitchFamily="2" charset="2"/>
              <a:buNone/>
            </a:pPr>
            <a:r>
              <a:rPr lang="en-US" altLang="en-US" sz="1300" b="1">
                <a:latin typeface="Courier New" pitchFamily="49" charset="0"/>
              </a:rPr>
              <a:t>. quietly gologit2  warm yr89 male white age ed prst, store(gologit)</a:t>
            </a:r>
          </a:p>
          <a:p>
            <a:pPr>
              <a:lnSpc>
                <a:spcPct val="80000"/>
              </a:lnSpc>
              <a:buFont typeface="Wingdings" pitchFamily="2" charset="2"/>
              <a:buNone/>
            </a:pPr>
            <a:endParaRPr lang="en-US" altLang="en-US" sz="1300" b="1">
              <a:latin typeface="Courier New" pitchFamily="49" charset="0"/>
            </a:endParaRPr>
          </a:p>
          <a:p>
            <a:pPr>
              <a:lnSpc>
                <a:spcPct val="80000"/>
              </a:lnSpc>
              <a:buFont typeface="Wingdings" pitchFamily="2" charset="2"/>
              <a:buNone/>
            </a:pPr>
            <a:r>
              <a:rPr lang="en-US" altLang="en-US" sz="1300" b="1">
                <a:latin typeface="Courier New" pitchFamily="49" charset="0"/>
              </a:rPr>
              <a:t>. * Partial Proportional Odds Model, estimated using autofit</a:t>
            </a:r>
          </a:p>
          <a:p>
            <a:pPr>
              <a:lnSpc>
                <a:spcPct val="80000"/>
              </a:lnSpc>
              <a:buFont typeface="Wingdings" pitchFamily="2" charset="2"/>
              <a:buNone/>
            </a:pPr>
            <a:r>
              <a:rPr lang="en-US" altLang="en-US" sz="1300" b="1">
                <a:latin typeface="Courier New" pitchFamily="49" charset="0"/>
              </a:rPr>
              <a:t>. quietly gologit2  warm yr89 male white age ed prst, store(gologit2) autofit</a:t>
            </a:r>
          </a:p>
          <a:p>
            <a:pPr>
              <a:lnSpc>
                <a:spcPct val="80000"/>
              </a:lnSpc>
              <a:buFont typeface="Wingdings" pitchFamily="2" charset="2"/>
              <a:buNone/>
            </a:pPr>
            <a:endParaRPr lang="en-US" altLang="en-US" sz="1300" b="1">
              <a:latin typeface="Courier New" pitchFamily="49" charset="0"/>
            </a:endParaRPr>
          </a:p>
          <a:p>
            <a:pPr>
              <a:lnSpc>
                <a:spcPct val="80000"/>
              </a:lnSpc>
              <a:buFont typeface="Wingdings" pitchFamily="2" charset="2"/>
              <a:buNone/>
            </a:pPr>
            <a:r>
              <a:rPr lang="en-US" altLang="en-US" sz="1300" b="1">
                <a:latin typeface="Courier New" pitchFamily="49" charset="0"/>
              </a:rPr>
              <a:t>. * Ologit clone</a:t>
            </a:r>
          </a:p>
          <a:p>
            <a:pPr>
              <a:lnSpc>
                <a:spcPct val="80000"/>
              </a:lnSpc>
              <a:buFont typeface="Wingdings" pitchFamily="2" charset="2"/>
              <a:buNone/>
            </a:pPr>
            <a:r>
              <a:rPr lang="en-US" altLang="en-US" sz="1300" b="1">
                <a:latin typeface="Courier New" pitchFamily="49" charset="0"/>
              </a:rPr>
              <a:t>. quietly gologit2  warm yr89 male white age ed prst, store(ologit) pl</a:t>
            </a:r>
          </a:p>
          <a:p>
            <a:pPr>
              <a:lnSpc>
                <a:spcPct val="80000"/>
              </a:lnSpc>
              <a:buFont typeface="Wingdings" pitchFamily="2" charset="2"/>
              <a:buNone/>
            </a:pPr>
            <a:endParaRPr lang="en-US" altLang="en-US" sz="1300" b="1">
              <a:latin typeface="Courier New" pitchFamily="49" charset="0"/>
            </a:endParaRPr>
          </a:p>
          <a:p>
            <a:pPr>
              <a:lnSpc>
                <a:spcPct val="80000"/>
              </a:lnSpc>
              <a:buFont typeface="Wingdings" pitchFamily="2" charset="2"/>
              <a:buNone/>
            </a:pPr>
            <a:r>
              <a:rPr lang="en-US" altLang="en-US" sz="1300" b="1">
                <a:latin typeface="Courier New" pitchFamily="49" charset="0"/>
              </a:rPr>
              <a:t>. * Confirm that ologit is too restrictive</a:t>
            </a:r>
          </a:p>
          <a:p>
            <a:pPr>
              <a:lnSpc>
                <a:spcPct val="80000"/>
              </a:lnSpc>
              <a:buFont typeface="Wingdings" pitchFamily="2" charset="2"/>
              <a:buNone/>
            </a:pPr>
            <a:r>
              <a:rPr lang="en-US" altLang="en-US" sz="1300" b="1">
                <a:latin typeface="Courier New" pitchFamily="49" charset="0"/>
              </a:rPr>
              <a:t>. lrtest ologit gologit</a:t>
            </a:r>
          </a:p>
          <a:p>
            <a:pPr>
              <a:lnSpc>
                <a:spcPct val="80000"/>
              </a:lnSpc>
              <a:buFont typeface="Wingdings" pitchFamily="2" charset="2"/>
              <a:buNone/>
            </a:pPr>
            <a:endParaRPr lang="en-US" altLang="en-US" sz="1300" b="1">
              <a:latin typeface="Courier New" pitchFamily="49" charset="0"/>
            </a:endParaRPr>
          </a:p>
          <a:p>
            <a:pPr>
              <a:lnSpc>
                <a:spcPct val="80000"/>
              </a:lnSpc>
              <a:buFont typeface="Wingdings" pitchFamily="2" charset="2"/>
              <a:buNone/>
            </a:pPr>
            <a:r>
              <a:rPr lang="en-US" altLang="en-US" sz="1300">
                <a:latin typeface="Courier New" pitchFamily="49" charset="0"/>
              </a:rPr>
              <a:t>Likelihood-ratio test                                  LR chi2(12) =     49.20</a:t>
            </a:r>
          </a:p>
          <a:p>
            <a:pPr>
              <a:lnSpc>
                <a:spcPct val="80000"/>
              </a:lnSpc>
              <a:buFont typeface="Wingdings" pitchFamily="2" charset="2"/>
              <a:buNone/>
            </a:pPr>
            <a:r>
              <a:rPr lang="en-US" altLang="en-US" sz="1300">
                <a:latin typeface="Courier New" pitchFamily="49" charset="0"/>
              </a:rPr>
              <a:t>(Assumption: ologit nested in gologit)                 Prob &gt; chi2 =    0.0000</a:t>
            </a:r>
          </a:p>
          <a:p>
            <a:pPr>
              <a:lnSpc>
                <a:spcPct val="80000"/>
              </a:lnSpc>
              <a:buFont typeface="Wingdings" pitchFamily="2" charset="2"/>
              <a:buNone/>
            </a:pPr>
            <a:endParaRPr lang="en-US" altLang="en-US" sz="1300">
              <a:latin typeface="Courier New" pitchFamily="49" charset="0"/>
            </a:endParaRPr>
          </a:p>
          <a:p>
            <a:pPr>
              <a:lnSpc>
                <a:spcPct val="80000"/>
              </a:lnSpc>
              <a:buFont typeface="Wingdings" pitchFamily="2" charset="2"/>
              <a:buNone/>
            </a:pPr>
            <a:r>
              <a:rPr lang="en-US" altLang="en-US" sz="1300" b="1">
                <a:latin typeface="Courier New" pitchFamily="49" charset="0"/>
              </a:rPr>
              <a:t>. * Confirm that partial proportional odds is not too restrictive</a:t>
            </a:r>
          </a:p>
          <a:p>
            <a:pPr>
              <a:lnSpc>
                <a:spcPct val="80000"/>
              </a:lnSpc>
              <a:buFont typeface="Wingdings" pitchFamily="2" charset="2"/>
              <a:buNone/>
            </a:pPr>
            <a:r>
              <a:rPr lang="en-US" altLang="en-US" sz="1300" b="1">
                <a:latin typeface="Courier New" pitchFamily="49" charset="0"/>
              </a:rPr>
              <a:t>. lrtest gologit gologit2</a:t>
            </a:r>
          </a:p>
          <a:p>
            <a:pPr>
              <a:lnSpc>
                <a:spcPct val="80000"/>
              </a:lnSpc>
              <a:buFont typeface="Wingdings" pitchFamily="2" charset="2"/>
              <a:buNone/>
            </a:pPr>
            <a:endParaRPr lang="en-US" altLang="en-US" sz="1300" b="1">
              <a:latin typeface="Courier New" pitchFamily="49" charset="0"/>
            </a:endParaRPr>
          </a:p>
          <a:p>
            <a:pPr>
              <a:lnSpc>
                <a:spcPct val="80000"/>
              </a:lnSpc>
              <a:buFont typeface="Wingdings" pitchFamily="2" charset="2"/>
              <a:buNone/>
            </a:pPr>
            <a:r>
              <a:rPr lang="en-US" altLang="en-US" sz="1300">
                <a:latin typeface="Courier New" pitchFamily="49" charset="0"/>
              </a:rPr>
              <a:t>Likelihood-ratio test                                  LR chi2(8)  =     12.61</a:t>
            </a:r>
          </a:p>
          <a:p>
            <a:pPr>
              <a:lnSpc>
                <a:spcPct val="80000"/>
              </a:lnSpc>
              <a:buFont typeface="Wingdings" pitchFamily="2" charset="2"/>
              <a:buNone/>
            </a:pPr>
            <a:r>
              <a:rPr lang="en-US" altLang="en-US" sz="1300">
                <a:latin typeface="Courier New" pitchFamily="49" charset="0"/>
              </a:rPr>
              <a:t>(Assumption: gologit2 nested in gologit)               Prob &gt; chi2 =    0.1258</a:t>
            </a:r>
          </a:p>
          <a:p>
            <a:pPr>
              <a:lnSpc>
                <a:spcPct val="80000"/>
              </a:lnSpc>
              <a:buFont typeface="Wingdings" pitchFamily="2" charset="2"/>
              <a:buNone/>
            </a:pPr>
            <a:endParaRPr lang="en-US" altLang="en-US" sz="1300">
              <a:latin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z="4000" dirty="0"/>
              <a:t>Example: Substantive significance of gologit2</a:t>
            </a:r>
          </a:p>
        </p:txBody>
      </p:sp>
      <p:sp>
        <p:nvSpPr>
          <p:cNvPr id="48131" name="Rectangle 3"/>
          <p:cNvSpPr>
            <a:spLocks noGrp="1" noChangeArrowheads="1"/>
          </p:cNvSpPr>
          <p:nvPr>
            <p:ph type="body" idx="1"/>
          </p:nvPr>
        </p:nvSpPr>
        <p:spPr/>
        <p:txBody>
          <a:bodyPr/>
          <a:lstStyle/>
          <a:p>
            <a:r>
              <a:rPr lang="en-US" altLang="en-US" sz="2800" dirty="0"/>
              <a:t>gologit2 may be “better” than </a:t>
            </a:r>
            <a:r>
              <a:rPr lang="en-US" altLang="en-US" sz="2800" dirty="0" err="1"/>
              <a:t>ologit</a:t>
            </a:r>
            <a:r>
              <a:rPr lang="en-US" altLang="en-US" sz="2800" dirty="0"/>
              <a:t> – but substantively, how much should we care?</a:t>
            </a:r>
          </a:p>
          <a:p>
            <a:pPr lvl="1"/>
            <a:r>
              <a:rPr lang="en-US" altLang="en-US" sz="2400" dirty="0" err="1"/>
              <a:t>ologit</a:t>
            </a:r>
            <a:r>
              <a:rPr lang="en-US" altLang="en-US" sz="2400" dirty="0"/>
              <a:t> assumptions are often violated</a:t>
            </a:r>
          </a:p>
          <a:p>
            <a:pPr lvl="1"/>
            <a:r>
              <a:rPr lang="en-US" altLang="en-US" sz="2400" dirty="0"/>
              <a:t>Substantively, those violations may not be that important – but you can’t know that without doing formal tests</a:t>
            </a:r>
          </a:p>
          <a:p>
            <a:pPr lvl="1"/>
            <a:r>
              <a:rPr lang="en-US" altLang="en-US" sz="2400" dirty="0"/>
              <a:t>Violations of assumptions can be substantively important.  The earlier example showed that the effects of gender and time were not uniform.  Also, </a:t>
            </a:r>
            <a:r>
              <a:rPr lang="en-US" altLang="en-US" sz="2400" dirty="0" err="1"/>
              <a:t>ologit</a:t>
            </a:r>
            <a:r>
              <a:rPr lang="en-US" altLang="en-US" sz="2400" dirty="0"/>
              <a:t> may hide or obscure important relationships.  e.g. using nhanes2f.dta,</a:t>
            </a:r>
          </a:p>
          <a:p>
            <a:pPr lvl="1"/>
            <a:endParaRPr lang="en-US" alt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457200" y="381000"/>
            <a:ext cx="8229600" cy="6096000"/>
          </a:xfrm>
        </p:spPr>
        <p:txBody>
          <a:bodyPr/>
          <a:lstStyle/>
          <a:p>
            <a:pPr>
              <a:buFontTx/>
              <a:buNone/>
            </a:pPr>
            <a:r>
              <a:rPr lang="en-US" altLang="en-US" sz="1200">
                <a:latin typeface="Courier New" pitchFamily="49" charset="0"/>
              </a:rPr>
              <a:t>------------------------------------------------------------------------------</a:t>
            </a:r>
          </a:p>
          <a:p>
            <a:pPr>
              <a:buFontTx/>
              <a:buNone/>
            </a:pPr>
            <a:r>
              <a:rPr lang="en-US" altLang="en-US" sz="1200">
                <a:latin typeface="Courier New" pitchFamily="49" charset="0"/>
              </a:rPr>
              <a:t>      health |      Coef.   Std. Err.      t    P&gt;|t|     [95% Conf. Interval]</a:t>
            </a:r>
          </a:p>
          <a:p>
            <a:pPr>
              <a:buFontTx/>
              <a:buNone/>
            </a:pPr>
            <a:r>
              <a:rPr lang="en-US" altLang="en-US" sz="1200">
                <a:latin typeface="Courier New" pitchFamily="49" charset="0"/>
              </a:rPr>
              <a:t>-------------+----------------------------------------------------------------</a:t>
            </a:r>
          </a:p>
          <a:p>
            <a:pPr>
              <a:buFontTx/>
              <a:buNone/>
            </a:pPr>
            <a:r>
              <a:rPr lang="en-US" altLang="en-US" sz="1200">
                <a:latin typeface="Courier New" pitchFamily="49" charset="0"/>
              </a:rPr>
              <a:t>poor         |</a:t>
            </a:r>
          </a:p>
          <a:p>
            <a:pPr>
              <a:buFontTx/>
              <a:buNone/>
            </a:pPr>
            <a:r>
              <a:rPr lang="en-US" altLang="en-US" sz="1200">
                <a:latin typeface="Courier New" pitchFamily="49" charset="0"/>
              </a:rPr>
              <a:t>      female |   .1212723   .0975363     1.24   0.223    -.0776543    .3201989</a:t>
            </a:r>
          </a:p>
          <a:p>
            <a:pPr>
              <a:buFontTx/>
              <a:buNone/>
            </a:pPr>
            <a:r>
              <a:rPr lang="en-US" altLang="en-US" sz="1200">
                <a:latin typeface="Courier New" pitchFamily="49" charset="0"/>
              </a:rPr>
              <a:t>       _cons |   2.940598   .0957485    30.71   0.000     2.745317    3.135878</a:t>
            </a:r>
          </a:p>
          <a:p>
            <a:pPr>
              <a:buFontTx/>
              <a:buNone/>
            </a:pPr>
            <a:r>
              <a:rPr lang="en-US" altLang="en-US" sz="1200">
                <a:latin typeface="Courier New" pitchFamily="49" charset="0"/>
              </a:rPr>
              <a:t>-------------+----------------------------------------------------------------</a:t>
            </a:r>
          </a:p>
          <a:p>
            <a:pPr>
              <a:buFontTx/>
              <a:buNone/>
            </a:pPr>
            <a:r>
              <a:rPr lang="en-US" altLang="en-US" sz="1200">
                <a:latin typeface="Courier New" pitchFamily="49" charset="0"/>
              </a:rPr>
              <a:t>fair         |</a:t>
            </a:r>
          </a:p>
          <a:p>
            <a:pPr>
              <a:buFontTx/>
              <a:buNone/>
            </a:pPr>
            <a:r>
              <a:rPr lang="en-US" altLang="en-US" sz="1200">
                <a:latin typeface="Courier New" pitchFamily="49" charset="0"/>
              </a:rPr>
              <a:t>      female |  -.1833293   .0640565    -2.86   0.007    -.3139733   -.0526852</a:t>
            </a:r>
          </a:p>
          <a:p>
            <a:pPr>
              <a:buFontTx/>
              <a:buNone/>
            </a:pPr>
            <a:r>
              <a:rPr lang="en-US" altLang="en-US" sz="1200">
                <a:latin typeface="Courier New" pitchFamily="49" charset="0"/>
              </a:rPr>
              <a:t>       _cons |   1.682043    .058651    28.68   0.000     1.562424    1.801663</a:t>
            </a:r>
          </a:p>
          <a:p>
            <a:pPr>
              <a:buFontTx/>
              <a:buNone/>
            </a:pPr>
            <a:r>
              <a:rPr lang="en-US" altLang="en-US" sz="1200">
                <a:latin typeface="Courier New" pitchFamily="49" charset="0"/>
              </a:rPr>
              <a:t>-------------+----------------------------------------------------------------</a:t>
            </a:r>
          </a:p>
          <a:p>
            <a:pPr>
              <a:buFontTx/>
              <a:buNone/>
            </a:pPr>
            <a:r>
              <a:rPr lang="en-US" altLang="en-US" sz="1200">
                <a:latin typeface="Courier New" pitchFamily="49" charset="0"/>
              </a:rPr>
              <a:t>average      |</a:t>
            </a:r>
          </a:p>
          <a:p>
            <a:pPr>
              <a:buFontTx/>
              <a:buNone/>
            </a:pPr>
            <a:r>
              <a:rPr lang="en-US" altLang="en-US" sz="1200">
                <a:latin typeface="Courier New" pitchFamily="49" charset="0"/>
              </a:rPr>
              <a:t>      female |  -.1772901   .0545539    -3.25   0.003    -.2885535   -.0660268</a:t>
            </a:r>
          </a:p>
          <a:p>
            <a:pPr>
              <a:buFontTx/>
              <a:buNone/>
            </a:pPr>
            <a:r>
              <a:rPr lang="en-US" altLang="en-US" sz="1200">
                <a:latin typeface="Courier New" pitchFamily="49" charset="0"/>
              </a:rPr>
              <a:t>       _cons |   .2938385   .0402766     7.30   0.000     .2116939    .3759831</a:t>
            </a:r>
          </a:p>
          <a:p>
            <a:pPr>
              <a:buFontTx/>
              <a:buNone/>
            </a:pPr>
            <a:r>
              <a:rPr lang="en-US" altLang="en-US" sz="1200">
                <a:latin typeface="Courier New" pitchFamily="49" charset="0"/>
              </a:rPr>
              <a:t>-------------+----------------------------------------------------------------</a:t>
            </a:r>
          </a:p>
          <a:p>
            <a:pPr>
              <a:buFontTx/>
              <a:buNone/>
            </a:pPr>
            <a:r>
              <a:rPr lang="en-US" altLang="en-US" sz="1200">
                <a:latin typeface="Courier New" pitchFamily="49" charset="0"/>
              </a:rPr>
              <a:t>good         |</a:t>
            </a:r>
          </a:p>
          <a:p>
            <a:pPr>
              <a:buFontTx/>
              <a:buNone/>
            </a:pPr>
            <a:r>
              <a:rPr lang="en-US" altLang="en-US" sz="1200">
                <a:latin typeface="Courier New" pitchFamily="49" charset="0"/>
              </a:rPr>
              <a:t>      female |  -.2356111     .05914    -3.98   0.000     -.356228   -.1149943</a:t>
            </a:r>
          </a:p>
          <a:p>
            <a:pPr>
              <a:buFontTx/>
              <a:buNone/>
            </a:pPr>
            <a:r>
              <a:rPr lang="en-US" altLang="en-US" sz="1200">
                <a:latin typeface="Courier New" pitchFamily="49" charset="0"/>
              </a:rPr>
              <a:t>       _cons |  -.8493609   .0382026   -22.23   0.000    -.9272756   -.7714461</a:t>
            </a:r>
          </a:p>
          <a:p>
            <a:pPr>
              <a:buFontTx/>
              <a:buNone/>
            </a:pPr>
            <a:r>
              <a:rPr lang="en-US" altLang="en-US" sz="1200">
                <a:latin typeface="Courier New" pitchFamily="49" charset="0"/>
              </a:rPr>
              <a:t>------------------------------------------------------------------------------</a:t>
            </a:r>
          </a:p>
          <a:p>
            <a:pPr>
              <a:buFontTx/>
              <a:buNone/>
            </a:pPr>
            <a:endParaRPr lang="en-US" altLang="en-US" sz="1200">
              <a:latin typeface="Courier New" pitchFamily="49" charset="0"/>
            </a:endParaRPr>
          </a:p>
          <a:p>
            <a:r>
              <a:rPr lang="en-US" altLang="en-US" sz="2000"/>
              <a:t>Females are less likely to report poor health than are males (see the positive female coefficient in the poor panel), but they are also less likely to report higher levels of health (see the negative female coefficients in the other panels), i.e. women tend to be less at the extremes of health than men are.  Such a pattern would be obscured in a straight proportional odds (ologit) model. </a:t>
            </a:r>
          </a:p>
          <a:p>
            <a:pPr>
              <a:lnSpc>
                <a:spcPct val="80000"/>
              </a:lnSpc>
              <a:buFontTx/>
              <a:buNone/>
            </a:pPr>
            <a:endParaRPr lang="en-US"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Other gologit2 features of interest</a:t>
            </a:r>
          </a:p>
        </p:txBody>
      </p:sp>
      <p:sp>
        <p:nvSpPr>
          <p:cNvPr id="43011" name="Rectangle 3"/>
          <p:cNvSpPr>
            <a:spLocks noGrp="1" noChangeArrowheads="1"/>
          </p:cNvSpPr>
          <p:nvPr>
            <p:ph type="body" idx="1"/>
          </p:nvPr>
        </p:nvSpPr>
        <p:spPr/>
        <p:txBody>
          <a:bodyPr/>
          <a:lstStyle/>
          <a:p>
            <a:r>
              <a:rPr lang="en-US" altLang="en-US" sz="2800" dirty="0"/>
              <a:t>The predict command can easily compute predicted probabilities</a:t>
            </a:r>
          </a:p>
          <a:p>
            <a:r>
              <a:rPr lang="en-US" altLang="en-US" sz="2800" dirty="0"/>
              <a:t>Despite its name, gologit2 also supports the logit, </a:t>
            </a:r>
            <a:r>
              <a:rPr lang="en-US" altLang="en-US" sz="2800" dirty="0" err="1"/>
              <a:t>probit</a:t>
            </a:r>
            <a:r>
              <a:rPr lang="en-US" altLang="en-US" sz="2800" dirty="0"/>
              <a:t>, </a:t>
            </a:r>
            <a:r>
              <a:rPr lang="en-US" altLang="en-US" sz="2800" dirty="0" err="1"/>
              <a:t>cloglog</a:t>
            </a:r>
            <a:r>
              <a:rPr lang="en-US" altLang="en-US" sz="2800" dirty="0"/>
              <a:t>, </a:t>
            </a:r>
            <a:r>
              <a:rPr lang="en-US" altLang="en-US" sz="2800" dirty="0" err="1"/>
              <a:t>loglog</a:t>
            </a:r>
            <a:r>
              <a:rPr lang="en-US" altLang="en-US" sz="2800" dirty="0"/>
              <a:t>, and </a:t>
            </a:r>
            <a:r>
              <a:rPr lang="en-US" altLang="en-US" sz="2800" dirty="0" err="1"/>
              <a:t>cauchit</a:t>
            </a:r>
            <a:r>
              <a:rPr lang="en-US" altLang="en-US" sz="2800" dirty="0"/>
              <a:t> links.</a:t>
            </a:r>
          </a:p>
          <a:p>
            <a:r>
              <a:rPr lang="en-US" altLang="en-US" sz="2800" dirty="0"/>
              <a:t>As of October 2014, gologit2 supports factor variables, the margins command, and the </a:t>
            </a:r>
            <a:r>
              <a:rPr lang="en-US" altLang="en-US" sz="2800" dirty="0" err="1"/>
              <a:t>svy</a:t>
            </a:r>
            <a:r>
              <a:rPr lang="en-US" altLang="en-US" sz="2800" dirty="0"/>
              <a:t>: prefix. (NOTE: Long and </a:t>
            </a:r>
            <a:r>
              <a:rPr lang="en-US" altLang="en-US" sz="2800" dirty="0" err="1"/>
              <a:t>Freese</a:t>
            </a:r>
            <a:r>
              <a:rPr lang="en-US" altLang="en-US" sz="2800" dirty="0"/>
              <a:t> 2014 came out before this was done. The example they give on pp. 371-377 can now be done much more easily.) </a:t>
            </a:r>
          </a:p>
          <a:p>
            <a:endParaRPr lang="en-US" altLang="en-US" dirty="0"/>
          </a:p>
          <a:p>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ltLang="en-US"/>
          </a:p>
        </p:txBody>
      </p:sp>
      <p:sp>
        <p:nvSpPr>
          <p:cNvPr id="45059" name="Rectangle 3"/>
          <p:cNvSpPr>
            <a:spLocks noGrp="1" noChangeArrowheads="1"/>
          </p:cNvSpPr>
          <p:nvPr>
            <p:ph type="body" idx="1"/>
          </p:nvPr>
        </p:nvSpPr>
        <p:spPr/>
        <p:txBody>
          <a:bodyPr/>
          <a:lstStyle/>
          <a:p>
            <a:pPr>
              <a:lnSpc>
                <a:spcPct val="90000"/>
              </a:lnSpc>
            </a:pPr>
            <a:r>
              <a:rPr lang="en-US" altLang="en-US" sz="2800" dirty="0"/>
              <a:t>The </a:t>
            </a:r>
            <a:r>
              <a:rPr lang="en-US" altLang="en-US" sz="2800" i="1" dirty="0" err="1"/>
              <a:t>lrforce</a:t>
            </a:r>
            <a:r>
              <a:rPr lang="en-US" altLang="en-US" sz="2800" dirty="0"/>
              <a:t> option (now the default) causes Stata to report a Likelihood Ratio Statistic under certain conditions when it ordinarily would report a Wald statistic. Stata is being cautious but LR statistics are appropriate for most common gologit2 models</a:t>
            </a:r>
          </a:p>
          <a:p>
            <a:pPr>
              <a:lnSpc>
                <a:spcPct val="90000"/>
              </a:lnSpc>
            </a:pPr>
            <a:r>
              <a:rPr lang="en-US" altLang="en-US" sz="2800" dirty="0"/>
              <a:t>gologit2 uses an unconventional but seemingly-effective way to label the model equations.  If problems occur, the </a:t>
            </a:r>
            <a:r>
              <a:rPr lang="en-US" altLang="en-US" sz="2800" i="1" dirty="0" err="1"/>
              <a:t>nolabel</a:t>
            </a:r>
            <a:r>
              <a:rPr lang="en-US" altLang="en-US" sz="2800" dirty="0"/>
              <a:t> option can be used.</a:t>
            </a:r>
          </a:p>
          <a:p>
            <a:pPr>
              <a:lnSpc>
                <a:spcPct val="90000"/>
              </a:lnSpc>
            </a:pPr>
            <a:r>
              <a:rPr lang="en-US" altLang="en-US" sz="2800" dirty="0"/>
              <a:t>Most other standard options (e.g. </a:t>
            </a:r>
            <a:r>
              <a:rPr lang="en-US" altLang="en-US" sz="2800" i="1" dirty="0"/>
              <a:t>robust</a:t>
            </a:r>
            <a:r>
              <a:rPr lang="en-US" altLang="en-US" sz="2800" dirty="0"/>
              <a:t>, </a:t>
            </a:r>
            <a:r>
              <a:rPr lang="en-US" altLang="en-US" sz="2800" i="1" dirty="0"/>
              <a:t>cluster</a:t>
            </a:r>
            <a:r>
              <a:rPr lang="en-US" altLang="en-US" sz="2800" dirty="0"/>
              <a:t>, </a:t>
            </a:r>
            <a:r>
              <a:rPr lang="en-US" altLang="en-US" sz="2800" i="1" dirty="0"/>
              <a:t>level</a:t>
            </a:r>
            <a:r>
              <a:rPr lang="en-US" altLang="en-US" sz="2800" dirty="0"/>
              <a:t>) are supported.</a:t>
            </a:r>
          </a:p>
          <a:p>
            <a:pPr>
              <a:lnSpc>
                <a:spcPct val="90000"/>
              </a:lnSpc>
            </a:pPr>
            <a:endParaRPr lang="en-US" alt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For more information, see:</a:t>
            </a:r>
          </a:p>
        </p:txBody>
      </p:sp>
      <p:sp>
        <p:nvSpPr>
          <p:cNvPr id="47107" name="Rectangle 3"/>
          <p:cNvSpPr>
            <a:spLocks noGrp="1" noChangeArrowheads="1"/>
          </p:cNvSpPr>
          <p:nvPr>
            <p:ph type="body" idx="1"/>
          </p:nvPr>
        </p:nvSpPr>
        <p:spPr/>
        <p:txBody>
          <a:bodyPr/>
          <a:lstStyle/>
          <a:p>
            <a:pPr>
              <a:buFont typeface="Wingdings" pitchFamily="2" charset="2"/>
              <a:buNone/>
            </a:pPr>
            <a:endParaRPr lang="en-US" altLang="en-US" dirty="0"/>
          </a:p>
          <a:p>
            <a:pPr algn="ctr">
              <a:buNone/>
            </a:pPr>
            <a:r>
              <a:rPr lang="en-US" altLang="en-US" sz="1800" dirty="0">
                <a:hlinkClick r:id="rId2"/>
              </a:rPr>
              <a:t>http://www.stata-journal.com/article.html?article=st0097</a:t>
            </a:r>
            <a:r>
              <a:rPr lang="en-US" altLang="en-US" sz="1800" dirty="0"/>
              <a:t> </a:t>
            </a:r>
          </a:p>
          <a:p>
            <a:pPr algn="ctr">
              <a:buNone/>
            </a:pPr>
            <a:endParaRPr lang="en-US" altLang="en-US" sz="1800" dirty="0"/>
          </a:p>
          <a:p>
            <a:pPr algn="ctr">
              <a:buNone/>
            </a:pPr>
            <a:r>
              <a:rPr lang="en-US" altLang="en-US" sz="1800" dirty="0">
                <a:hlinkClick r:id="rId3"/>
              </a:rPr>
              <a:t>https://www.tandfonline.com/doi/full/10.1080/0022250X.2015.1112384</a:t>
            </a:r>
          </a:p>
          <a:p>
            <a:pPr algn="ctr">
              <a:buNone/>
            </a:pPr>
            <a:endParaRPr lang="en-US" altLang="en-US" sz="1800" dirty="0"/>
          </a:p>
          <a:p>
            <a:pPr algn="ctr">
              <a:buNone/>
            </a:pPr>
            <a:r>
              <a:rPr lang="en-US" altLang="en-US" sz="1800" dirty="0">
                <a:hlinkClick r:id="rId4"/>
              </a:rPr>
              <a:t>http://www.statalist.org/forums/forum/general-stata-discussion/general/296459-major-update-to-gologit2-now-available</a:t>
            </a:r>
            <a:r>
              <a:rPr lang="en-US" altLang="en-US" sz="1800" dirty="0"/>
              <a:t> </a:t>
            </a:r>
          </a:p>
          <a:p>
            <a:pPr algn="ctr">
              <a:buNone/>
            </a:pPr>
            <a:endParaRPr lang="en-US" altLang="en-US" sz="1800" dirty="0"/>
          </a:p>
          <a:p>
            <a:pPr algn="ctr">
              <a:buFont typeface="Wingdings" pitchFamily="2" charset="2"/>
              <a:buNone/>
            </a:pPr>
            <a:r>
              <a:rPr lang="en-US" altLang="en-US" sz="1800" dirty="0">
                <a:hlinkClick r:id="rId5"/>
              </a:rPr>
              <a:t>https://academicweb.nd.edu/~rwilliam/gologit2</a:t>
            </a:r>
            <a:r>
              <a:rPr lang="en-US" altLang="en-US" sz="1800" dirty="0"/>
              <a:t> </a:t>
            </a:r>
          </a:p>
          <a:p>
            <a:pPr algn="ctr">
              <a:buFont typeface="Wingdings" pitchFamily="2" charset="2"/>
              <a:buNone/>
            </a:pPr>
            <a:endParaRPr lang="en-US" altLang="en-US" sz="1800" dirty="0"/>
          </a:p>
          <a:p>
            <a:pPr algn="ctr">
              <a:buNone/>
            </a:pPr>
            <a:r>
              <a:rPr lang="en-US" altLang="en-US" sz="1800" dirty="0">
                <a:hlinkClick r:id="rId6"/>
              </a:rPr>
              <a:t>https://academicweb.nd.edu/~rwilliam/gologit2/tsfaq.html</a:t>
            </a:r>
            <a:r>
              <a:rPr lang="en-US" altLang="en-US" sz="1800" dirty="0"/>
              <a:t> </a:t>
            </a:r>
          </a:p>
          <a:p>
            <a:pPr algn="ctr">
              <a:buNone/>
            </a:pPr>
            <a:endParaRPr lang="en-US" alt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Specifically, gologit2 can estimate:</a:t>
            </a:r>
          </a:p>
        </p:txBody>
      </p:sp>
      <p:sp>
        <p:nvSpPr>
          <p:cNvPr id="12291" name="Rectangle 3"/>
          <p:cNvSpPr>
            <a:spLocks noGrp="1" noChangeArrowheads="1"/>
          </p:cNvSpPr>
          <p:nvPr>
            <p:ph type="body" idx="1"/>
          </p:nvPr>
        </p:nvSpPr>
        <p:spPr/>
        <p:txBody>
          <a:bodyPr/>
          <a:lstStyle/>
          <a:p>
            <a:r>
              <a:rPr lang="en-US" altLang="en-US" dirty="0"/>
              <a:t>Proportional odds models (same as </a:t>
            </a:r>
            <a:r>
              <a:rPr lang="en-US" altLang="en-US" dirty="0" err="1"/>
              <a:t>ologit</a:t>
            </a:r>
            <a:r>
              <a:rPr lang="en-US" altLang="en-US" dirty="0"/>
              <a:t> – all variables meet the proportional odds/ parallel lines assumption)</a:t>
            </a:r>
          </a:p>
          <a:p>
            <a:r>
              <a:rPr lang="en-US" altLang="en-US" dirty="0"/>
              <a:t>Generalized ordered logit models (same as the original </a:t>
            </a:r>
            <a:r>
              <a:rPr lang="en-US" altLang="en-US" dirty="0" err="1"/>
              <a:t>gologit</a:t>
            </a:r>
            <a:r>
              <a:rPr lang="en-US" altLang="en-US" dirty="0"/>
              <a:t> – no variables need to meet the parallel lines assumption)</a:t>
            </a:r>
          </a:p>
          <a:p>
            <a:r>
              <a:rPr lang="en-US" altLang="en-US" dirty="0"/>
              <a:t>Partial Proportional Odds Models (some but not all variables meet the </a:t>
            </a:r>
            <a:r>
              <a:rPr lang="en-US" altLang="en-US" dirty="0" err="1"/>
              <a:t>pl</a:t>
            </a:r>
            <a:r>
              <a:rPr lang="en-US" altLang="en-US" dirty="0"/>
              <a:t> assumption)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4000" dirty="0"/>
              <a:t>Example: Proportional Odds Assumption Violated</a:t>
            </a:r>
          </a:p>
        </p:txBody>
      </p:sp>
      <p:sp>
        <p:nvSpPr>
          <p:cNvPr id="15363" name="Rectangle 3"/>
          <p:cNvSpPr>
            <a:spLocks noGrp="1" noChangeArrowheads="1"/>
          </p:cNvSpPr>
          <p:nvPr>
            <p:ph type="body" idx="1"/>
          </p:nvPr>
        </p:nvSpPr>
        <p:spPr/>
        <p:txBody>
          <a:bodyPr/>
          <a:lstStyle/>
          <a:p>
            <a:pPr>
              <a:lnSpc>
                <a:spcPct val="90000"/>
              </a:lnSpc>
            </a:pPr>
            <a:r>
              <a:rPr lang="en-US" altLang="en-US" sz="2800" dirty="0"/>
              <a:t>(Adapted from Long &amp; </a:t>
            </a:r>
            <a:r>
              <a:rPr lang="en-US" altLang="en-US" sz="2800" dirty="0" err="1"/>
              <a:t>Freese</a:t>
            </a:r>
            <a:r>
              <a:rPr lang="en-US" altLang="en-US" sz="2800" dirty="0"/>
              <a:t>, 2003 – Data from the 1977 &amp; 1989 General Social Survey)</a:t>
            </a:r>
          </a:p>
          <a:p>
            <a:pPr>
              <a:lnSpc>
                <a:spcPct val="90000"/>
              </a:lnSpc>
            </a:pPr>
            <a:r>
              <a:rPr lang="en-US" altLang="en-US" sz="2800" dirty="0"/>
              <a:t>Respondents are asked to evaluate the following statement: “A working mother can establish just as warm and secure a relationship with her child as a mother who does not work.”  </a:t>
            </a:r>
          </a:p>
          <a:p>
            <a:pPr lvl="1">
              <a:lnSpc>
                <a:spcPct val="90000"/>
              </a:lnSpc>
            </a:pPr>
            <a:r>
              <a:rPr lang="en-US" altLang="en-US" sz="2400" dirty="0"/>
              <a:t>1 = Strongly Disagree (SD)</a:t>
            </a:r>
          </a:p>
          <a:p>
            <a:pPr lvl="1">
              <a:lnSpc>
                <a:spcPct val="90000"/>
              </a:lnSpc>
            </a:pPr>
            <a:r>
              <a:rPr lang="en-US" altLang="en-US" sz="2400" dirty="0"/>
              <a:t>2 = Disagree (D)</a:t>
            </a:r>
          </a:p>
          <a:p>
            <a:pPr lvl="1">
              <a:lnSpc>
                <a:spcPct val="90000"/>
              </a:lnSpc>
            </a:pPr>
            <a:r>
              <a:rPr lang="en-US" altLang="en-US" sz="2400" dirty="0"/>
              <a:t>3 = Agree (A)</a:t>
            </a:r>
          </a:p>
          <a:p>
            <a:pPr lvl="1">
              <a:lnSpc>
                <a:spcPct val="90000"/>
              </a:lnSpc>
            </a:pPr>
            <a:r>
              <a:rPr lang="en-US" altLang="en-US" sz="2400" dirty="0"/>
              <a:t>4 = Strongly Agree (SA).  </a:t>
            </a:r>
          </a:p>
          <a:p>
            <a:pPr>
              <a:lnSpc>
                <a:spcPct val="90000"/>
              </a:lnSpc>
            </a:pPr>
            <a:endParaRPr lang="en-US"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n-US" altLang="en-US"/>
          </a:p>
        </p:txBody>
      </p:sp>
      <p:sp>
        <p:nvSpPr>
          <p:cNvPr id="16387" name="Rectangle 3"/>
          <p:cNvSpPr>
            <a:spLocks noGrp="1" noChangeArrowheads="1"/>
          </p:cNvSpPr>
          <p:nvPr>
            <p:ph type="body" idx="1"/>
          </p:nvPr>
        </p:nvSpPr>
        <p:spPr/>
        <p:txBody>
          <a:bodyPr/>
          <a:lstStyle/>
          <a:p>
            <a:r>
              <a:rPr lang="en-US" altLang="en-US"/>
              <a:t>Explanatory variables are </a:t>
            </a:r>
          </a:p>
          <a:p>
            <a:pPr lvl="1"/>
            <a:r>
              <a:rPr lang="en-US" altLang="en-US"/>
              <a:t>yr89 (survey year; 0 = 1977, 1 = 1989)</a:t>
            </a:r>
          </a:p>
          <a:p>
            <a:pPr lvl="1"/>
            <a:r>
              <a:rPr lang="en-US" altLang="en-US"/>
              <a:t>male (0 = female, 1 = male)</a:t>
            </a:r>
          </a:p>
          <a:p>
            <a:pPr lvl="1"/>
            <a:r>
              <a:rPr lang="en-US" altLang="en-US"/>
              <a:t>white (0 = nonwhite, 1 = white)</a:t>
            </a:r>
          </a:p>
          <a:p>
            <a:pPr lvl="1"/>
            <a:r>
              <a:rPr lang="en-US" altLang="en-US"/>
              <a:t>age (measured in years) </a:t>
            </a:r>
          </a:p>
          <a:p>
            <a:pPr lvl="1"/>
            <a:r>
              <a:rPr lang="en-US" altLang="en-US"/>
              <a:t>ed (years of education)</a:t>
            </a:r>
          </a:p>
          <a:p>
            <a:pPr lvl="1"/>
            <a:r>
              <a:rPr lang="en-US" altLang="en-US"/>
              <a:t>prst (occupational prestige scale).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Ologit results</a:t>
            </a:r>
          </a:p>
        </p:txBody>
      </p:sp>
      <p:sp>
        <p:nvSpPr>
          <p:cNvPr id="17411" name="Rectangle 3"/>
          <p:cNvSpPr>
            <a:spLocks noGrp="1" noChangeArrowheads="1"/>
          </p:cNvSpPr>
          <p:nvPr>
            <p:ph type="body" idx="1"/>
          </p:nvPr>
        </p:nvSpPr>
        <p:spPr/>
        <p:txBody>
          <a:bodyPr/>
          <a:lstStyle/>
          <a:p>
            <a:pPr>
              <a:lnSpc>
                <a:spcPct val="80000"/>
              </a:lnSpc>
              <a:buFont typeface="Wingdings" pitchFamily="2" charset="2"/>
              <a:buNone/>
            </a:pPr>
            <a:r>
              <a:rPr lang="en-US" altLang="en-US" sz="1300" b="1">
                <a:latin typeface="Courier New" pitchFamily="49" charset="0"/>
              </a:rPr>
              <a:t>. ologit  warm yr89 male white age ed prst</a:t>
            </a:r>
            <a:endParaRPr lang="en-US" altLang="en-US" sz="1300">
              <a:latin typeface="Courier New" pitchFamily="49" charset="0"/>
            </a:endParaRPr>
          </a:p>
          <a:p>
            <a:pPr>
              <a:lnSpc>
                <a:spcPct val="80000"/>
              </a:lnSpc>
              <a:buFont typeface="Wingdings" pitchFamily="2" charset="2"/>
              <a:buNone/>
            </a:pPr>
            <a:endParaRPr lang="en-US" altLang="en-US" sz="1300">
              <a:latin typeface="Courier New" pitchFamily="49" charset="0"/>
            </a:endParaRPr>
          </a:p>
          <a:p>
            <a:pPr>
              <a:lnSpc>
                <a:spcPct val="80000"/>
              </a:lnSpc>
              <a:buFont typeface="Wingdings" pitchFamily="2" charset="2"/>
              <a:buNone/>
            </a:pPr>
            <a:r>
              <a:rPr lang="en-US" altLang="en-US" sz="1300">
                <a:latin typeface="Courier New" pitchFamily="49" charset="0"/>
              </a:rPr>
              <a:t>Ordered logit estimates                           Number of obs   =       2293</a:t>
            </a:r>
          </a:p>
          <a:p>
            <a:pPr>
              <a:lnSpc>
                <a:spcPct val="80000"/>
              </a:lnSpc>
              <a:buFont typeface="Wingdings" pitchFamily="2" charset="2"/>
              <a:buNone/>
            </a:pPr>
            <a:r>
              <a:rPr lang="en-US" altLang="en-US" sz="1300">
                <a:latin typeface="Courier New" pitchFamily="49" charset="0"/>
              </a:rPr>
              <a:t>                                                  LR chi2(6)      =     301.72</a:t>
            </a:r>
          </a:p>
          <a:p>
            <a:pPr>
              <a:lnSpc>
                <a:spcPct val="80000"/>
              </a:lnSpc>
              <a:buFont typeface="Wingdings" pitchFamily="2" charset="2"/>
              <a:buNone/>
            </a:pPr>
            <a:r>
              <a:rPr lang="en-US" altLang="en-US" sz="1300">
                <a:latin typeface="Courier New" pitchFamily="49" charset="0"/>
              </a:rPr>
              <a:t>                                                  Prob &gt; chi2     =     0.0000</a:t>
            </a:r>
          </a:p>
          <a:p>
            <a:pPr>
              <a:lnSpc>
                <a:spcPct val="80000"/>
              </a:lnSpc>
              <a:buFont typeface="Wingdings" pitchFamily="2" charset="2"/>
              <a:buNone/>
            </a:pPr>
            <a:r>
              <a:rPr lang="en-US" altLang="en-US" sz="1300">
                <a:latin typeface="Courier New" pitchFamily="49" charset="0"/>
              </a:rPr>
              <a:t>Log likelihood = -2844.9123                       Pseudo R2       =     0.0504</a:t>
            </a:r>
          </a:p>
          <a:p>
            <a:pPr>
              <a:lnSpc>
                <a:spcPct val="80000"/>
              </a:lnSpc>
              <a:buFont typeface="Wingdings" pitchFamily="2" charset="2"/>
              <a:buNone/>
            </a:pPr>
            <a:r>
              <a:rPr lang="en-US" altLang="en-US" sz="1300">
                <a:latin typeface="Courier New" pitchFamily="49" charset="0"/>
              </a:rPr>
              <a:t>------------------------------------------------------------------------------</a:t>
            </a:r>
          </a:p>
          <a:p>
            <a:pPr>
              <a:lnSpc>
                <a:spcPct val="80000"/>
              </a:lnSpc>
              <a:buFont typeface="Wingdings" pitchFamily="2" charset="2"/>
              <a:buNone/>
            </a:pPr>
            <a:r>
              <a:rPr lang="en-US" altLang="en-US" sz="1300">
                <a:latin typeface="Courier New" pitchFamily="49" charset="0"/>
              </a:rPr>
              <a:t>        warm |      Coef.   Std. Err.      z    P&gt;|z|     [95% Conf. Interval]</a:t>
            </a:r>
          </a:p>
          <a:p>
            <a:pPr>
              <a:lnSpc>
                <a:spcPct val="80000"/>
              </a:lnSpc>
              <a:buFont typeface="Wingdings" pitchFamily="2" charset="2"/>
              <a:buNone/>
            </a:pPr>
            <a:r>
              <a:rPr lang="en-US" altLang="en-US" sz="1300">
                <a:latin typeface="Courier New" pitchFamily="49" charset="0"/>
              </a:rPr>
              <a:t>-------------+----------------------------------------------------------------</a:t>
            </a:r>
          </a:p>
          <a:p>
            <a:pPr>
              <a:lnSpc>
                <a:spcPct val="80000"/>
              </a:lnSpc>
              <a:buFont typeface="Wingdings" pitchFamily="2" charset="2"/>
              <a:buNone/>
            </a:pPr>
            <a:r>
              <a:rPr lang="en-US" altLang="en-US" sz="1300">
                <a:latin typeface="Courier New" pitchFamily="49" charset="0"/>
              </a:rPr>
              <a:t>        yr89 |   .5239025   .0798988     6.56   0.000     .3673037    .6805013</a:t>
            </a:r>
          </a:p>
          <a:p>
            <a:pPr>
              <a:lnSpc>
                <a:spcPct val="80000"/>
              </a:lnSpc>
              <a:buFont typeface="Wingdings" pitchFamily="2" charset="2"/>
              <a:buNone/>
            </a:pPr>
            <a:r>
              <a:rPr lang="en-US" altLang="en-US" sz="1300">
                <a:latin typeface="Courier New" pitchFamily="49" charset="0"/>
              </a:rPr>
              <a:t>        male |  -.7332997   .0784827    -9.34   0.000    -.8871229   -.5794766</a:t>
            </a:r>
          </a:p>
          <a:p>
            <a:pPr>
              <a:lnSpc>
                <a:spcPct val="80000"/>
              </a:lnSpc>
              <a:buFont typeface="Wingdings" pitchFamily="2" charset="2"/>
              <a:buNone/>
            </a:pPr>
            <a:r>
              <a:rPr lang="en-US" altLang="en-US" sz="1300">
                <a:latin typeface="Courier New" pitchFamily="49" charset="0"/>
              </a:rPr>
              <a:t>       white |  -.3911595   .1183808    -3.30   0.001    -.6231815   -.1591374</a:t>
            </a:r>
          </a:p>
          <a:p>
            <a:pPr>
              <a:lnSpc>
                <a:spcPct val="80000"/>
              </a:lnSpc>
              <a:buFont typeface="Wingdings" pitchFamily="2" charset="2"/>
              <a:buNone/>
            </a:pPr>
            <a:r>
              <a:rPr lang="en-US" altLang="en-US" sz="1300">
                <a:latin typeface="Courier New" pitchFamily="49" charset="0"/>
              </a:rPr>
              <a:t>         age |  -.0216655   .0024683    -8.78   0.000    -.0265032   -.0168278</a:t>
            </a:r>
          </a:p>
          <a:p>
            <a:pPr>
              <a:lnSpc>
                <a:spcPct val="80000"/>
              </a:lnSpc>
              <a:buFont typeface="Wingdings" pitchFamily="2" charset="2"/>
              <a:buNone/>
            </a:pPr>
            <a:r>
              <a:rPr lang="en-US" altLang="en-US" sz="1300">
                <a:latin typeface="Courier New" pitchFamily="49" charset="0"/>
              </a:rPr>
              <a:t>          ed |   .0671728    .015975     4.20   0.000     .0358624    .0984831</a:t>
            </a:r>
          </a:p>
          <a:p>
            <a:pPr>
              <a:lnSpc>
                <a:spcPct val="80000"/>
              </a:lnSpc>
              <a:buFont typeface="Wingdings" pitchFamily="2" charset="2"/>
              <a:buNone/>
            </a:pPr>
            <a:r>
              <a:rPr lang="en-US" altLang="en-US" sz="1300">
                <a:latin typeface="Courier New" pitchFamily="49" charset="0"/>
              </a:rPr>
              <a:t>        prst |   .0060727   .0032929     1.84   0.065    -.0003813    .0125267</a:t>
            </a:r>
          </a:p>
          <a:p>
            <a:pPr>
              <a:lnSpc>
                <a:spcPct val="80000"/>
              </a:lnSpc>
              <a:buFont typeface="Wingdings" pitchFamily="2" charset="2"/>
              <a:buNone/>
            </a:pPr>
            <a:r>
              <a:rPr lang="en-US" altLang="en-US" sz="1300">
                <a:latin typeface="Courier New" pitchFamily="49" charset="0"/>
              </a:rPr>
              <a:t>-------------+----------------------------------------------------------------</a:t>
            </a:r>
          </a:p>
          <a:p>
            <a:pPr>
              <a:lnSpc>
                <a:spcPct val="80000"/>
              </a:lnSpc>
              <a:buFont typeface="Wingdings" pitchFamily="2" charset="2"/>
              <a:buNone/>
            </a:pPr>
            <a:r>
              <a:rPr lang="en-US" altLang="en-US" sz="1300">
                <a:latin typeface="Courier New" pitchFamily="49" charset="0"/>
              </a:rPr>
              <a:t>       _cut1 |  -2.465362   .2389126          (Ancillary parameters)</a:t>
            </a:r>
          </a:p>
          <a:p>
            <a:pPr>
              <a:lnSpc>
                <a:spcPct val="80000"/>
              </a:lnSpc>
              <a:buFont typeface="Wingdings" pitchFamily="2" charset="2"/>
              <a:buNone/>
            </a:pPr>
            <a:r>
              <a:rPr lang="en-US" altLang="en-US" sz="1300">
                <a:latin typeface="Courier New" pitchFamily="49" charset="0"/>
              </a:rPr>
              <a:t>       _cut2 |   -.630904   .2333155 </a:t>
            </a:r>
          </a:p>
          <a:p>
            <a:pPr>
              <a:lnSpc>
                <a:spcPct val="80000"/>
              </a:lnSpc>
              <a:buFont typeface="Wingdings" pitchFamily="2" charset="2"/>
              <a:buNone/>
            </a:pPr>
            <a:r>
              <a:rPr lang="en-US" altLang="en-US" sz="1300">
                <a:latin typeface="Courier New" pitchFamily="49" charset="0"/>
              </a:rPr>
              <a:t>       _cut3 |   1.261854   .2340179 </a:t>
            </a:r>
          </a:p>
          <a:p>
            <a:pPr>
              <a:lnSpc>
                <a:spcPct val="80000"/>
              </a:lnSpc>
              <a:buFont typeface="Wingdings" pitchFamily="2" charset="2"/>
              <a:buNone/>
            </a:pPr>
            <a:r>
              <a:rPr lang="en-US" altLang="en-US" sz="1300">
                <a:latin typeface="Courier New" pitchFamily="49"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Interpretation of ologit results</a:t>
            </a:r>
          </a:p>
        </p:txBody>
      </p:sp>
      <p:sp>
        <p:nvSpPr>
          <p:cNvPr id="62467" name="Rectangle 3"/>
          <p:cNvSpPr>
            <a:spLocks noGrp="1" noChangeArrowheads="1"/>
          </p:cNvSpPr>
          <p:nvPr>
            <p:ph type="body" idx="1"/>
          </p:nvPr>
        </p:nvSpPr>
        <p:spPr/>
        <p:txBody>
          <a:bodyPr/>
          <a:lstStyle/>
          <a:p>
            <a:pPr>
              <a:lnSpc>
                <a:spcPct val="80000"/>
              </a:lnSpc>
            </a:pPr>
            <a:r>
              <a:rPr lang="en-US" altLang="en-US" sz="2800"/>
              <a:t>These results are relatively straightforward, intuitive and easy to interpret.  People tended to be more supportive of working mothers in 1989 than in  1977.  Males, whites and older people tended to be less supportive of working mothers, while better educated people and people with higher occupational prestige were more supportive.</a:t>
            </a:r>
          </a:p>
          <a:p>
            <a:pPr>
              <a:lnSpc>
                <a:spcPct val="80000"/>
              </a:lnSpc>
            </a:pPr>
            <a:r>
              <a:rPr lang="en-US" altLang="en-US" sz="2800"/>
              <a:t>But, while the results may be straightforward, intuitive, and easy to interpret, are they correct?  Are the assumptions of the ologit model met?  The following Brant test suggests they are not.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4000"/>
              <a:t>Brant test shows assumptions violated</a:t>
            </a:r>
          </a:p>
        </p:txBody>
      </p:sp>
      <p:sp>
        <p:nvSpPr>
          <p:cNvPr id="18435" name="Rectangle 3"/>
          <p:cNvSpPr>
            <a:spLocks noGrp="1" noChangeArrowheads="1"/>
          </p:cNvSpPr>
          <p:nvPr>
            <p:ph type="body" idx="1"/>
          </p:nvPr>
        </p:nvSpPr>
        <p:spPr/>
        <p:txBody>
          <a:bodyPr/>
          <a:lstStyle/>
          <a:p>
            <a:pPr>
              <a:lnSpc>
                <a:spcPct val="80000"/>
              </a:lnSpc>
              <a:buFont typeface="Wingdings" pitchFamily="2" charset="2"/>
              <a:buNone/>
            </a:pPr>
            <a:r>
              <a:rPr lang="en-US" altLang="en-US" sz="1800" b="1">
                <a:latin typeface="Courier New" pitchFamily="49" charset="0"/>
              </a:rPr>
              <a:t>. brant</a:t>
            </a:r>
            <a:endParaRPr lang="en-US" altLang="en-US" sz="1800">
              <a:latin typeface="Courier New" pitchFamily="49" charset="0"/>
            </a:endParaRPr>
          </a:p>
          <a:p>
            <a:pPr>
              <a:lnSpc>
                <a:spcPct val="80000"/>
              </a:lnSpc>
              <a:buFont typeface="Wingdings" pitchFamily="2" charset="2"/>
              <a:buNone/>
            </a:pPr>
            <a:r>
              <a:rPr lang="en-US" altLang="en-US" sz="1800">
                <a:latin typeface="Courier New" pitchFamily="49" charset="0"/>
              </a:rPr>
              <a:t>Brant Test of Parallel Regression Assumption</a:t>
            </a:r>
          </a:p>
          <a:p>
            <a:pPr>
              <a:lnSpc>
                <a:spcPct val="80000"/>
              </a:lnSpc>
              <a:buFont typeface="Wingdings" pitchFamily="2" charset="2"/>
              <a:buNone/>
            </a:pPr>
            <a:r>
              <a:rPr lang="en-US" altLang="en-US" sz="1800">
                <a:latin typeface="Courier New" pitchFamily="49" charset="0"/>
              </a:rPr>
              <a:t>    Variable |      chi2   p&gt;chi2    df</a:t>
            </a:r>
          </a:p>
          <a:p>
            <a:pPr>
              <a:lnSpc>
                <a:spcPct val="80000"/>
              </a:lnSpc>
              <a:buFont typeface="Wingdings" pitchFamily="2" charset="2"/>
              <a:buNone/>
            </a:pPr>
            <a:r>
              <a:rPr lang="en-US" altLang="en-US" sz="1800">
                <a:latin typeface="Courier New" pitchFamily="49" charset="0"/>
              </a:rPr>
              <a:t>-------------+--------------------------</a:t>
            </a:r>
          </a:p>
          <a:p>
            <a:pPr>
              <a:lnSpc>
                <a:spcPct val="80000"/>
              </a:lnSpc>
              <a:buFont typeface="Wingdings" pitchFamily="2" charset="2"/>
              <a:buNone/>
            </a:pPr>
            <a:r>
              <a:rPr lang="en-US" altLang="en-US" sz="1800">
                <a:latin typeface="Courier New" pitchFamily="49" charset="0"/>
              </a:rPr>
              <a:t>         All |     49.18    0.000    12</a:t>
            </a:r>
          </a:p>
          <a:p>
            <a:pPr>
              <a:lnSpc>
                <a:spcPct val="80000"/>
              </a:lnSpc>
              <a:buFont typeface="Wingdings" pitchFamily="2" charset="2"/>
              <a:buNone/>
            </a:pPr>
            <a:r>
              <a:rPr lang="en-US" altLang="en-US" sz="1800">
                <a:latin typeface="Courier New" pitchFamily="49" charset="0"/>
              </a:rPr>
              <a:t>-------------+--------------------------</a:t>
            </a:r>
          </a:p>
          <a:p>
            <a:pPr>
              <a:lnSpc>
                <a:spcPct val="80000"/>
              </a:lnSpc>
              <a:buFont typeface="Wingdings" pitchFamily="2" charset="2"/>
              <a:buNone/>
            </a:pPr>
            <a:r>
              <a:rPr lang="en-US" altLang="en-US" sz="1800">
                <a:latin typeface="Courier New" pitchFamily="49" charset="0"/>
              </a:rPr>
              <a:t>        yr89 |     13.01    0.001     2</a:t>
            </a:r>
          </a:p>
          <a:p>
            <a:pPr>
              <a:lnSpc>
                <a:spcPct val="80000"/>
              </a:lnSpc>
              <a:buFont typeface="Wingdings" pitchFamily="2" charset="2"/>
              <a:buNone/>
            </a:pPr>
            <a:r>
              <a:rPr lang="en-US" altLang="en-US" sz="1800">
                <a:latin typeface="Courier New" pitchFamily="49" charset="0"/>
              </a:rPr>
              <a:t>        male |     22.24    0.000     2</a:t>
            </a:r>
          </a:p>
          <a:p>
            <a:pPr>
              <a:lnSpc>
                <a:spcPct val="80000"/>
              </a:lnSpc>
              <a:buFont typeface="Wingdings" pitchFamily="2" charset="2"/>
              <a:buNone/>
            </a:pPr>
            <a:r>
              <a:rPr lang="en-US" altLang="en-US" sz="1800">
                <a:latin typeface="Courier New" pitchFamily="49" charset="0"/>
              </a:rPr>
              <a:t>       white |      1.27    0.531     2</a:t>
            </a:r>
          </a:p>
          <a:p>
            <a:pPr>
              <a:lnSpc>
                <a:spcPct val="80000"/>
              </a:lnSpc>
              <a:buFont typeface="Wingdings" pitchFamily="2" charset="2"/>
              <a:buNone/>
            </a:pPr>
            <a:r>
              <a:rPr lang="en-US" altLang="en-US" sz="1800">
                <a:latin typeface="Courier New" pitchFamily="49" charset="0"/>
              </a:rPr>
              <a:t>         age |      7.38    0.025     2</a:t>
            </a:r>
          </a:p>
          <a:p>
            <a:pPr>
              <a:lnSpc>
                <a:spcPct val="80000"/>
              </a:lnSpc>
              <a:buFont typeface="Wingdings" pitchFamily="2" charset="2"/>
              <a:buNone/>
            </a:pPr>
            <a:r>
              <a:rPr lang="en-US" altLang="en-US" sz="1800">
                <a:latin typeface="Courier New" pitchFamily="49" charset="0"/>
              </a:rPr>
              <a:t>          ed |      4.31    0.116     2</a:t>
            </a:r>
          </a:p>
          <a:p>
            <a:pPr>
              <a:lnSpc>
                <a:spcPct val="80000"/>
              </a:lnSpc>
              <a:buFont typeface="Wingdings" pitchFamily="2" charset="2"/>
              <a:buNone/>
            </a:pPr>
            <a:r>
              <a:rPr lang="en-US" altLang="en-US" sz="1800">
                <a:latin typeface="Courier New" pitchFamily="49" charset="0"/>
              </a:rPr>
              <a:t>        prst |      4.33    0.115     2</a:t>
            </a:r>
          </a:p>
          <a:p>
            <a:pPr>
              <a:lnSpc>
                <a:spcPct val="80000"/>
              </a:lnSpc>
              <a:buFont typeface="Wingdings" pitchFamily="2" charset="2"/>
              <a:buNone/>
            </a:pPr>
            <a:r>
              <a:rPr lang="en-US" altLang="en-US" sz="1800">
                <a:latin typeface="Courier New" pitchFamily="49" charset="0"/>
              </a:rPr>
              <a:t>----------------------------------------</a:t>
            </a:r>
          </a:p>
          <a:p>
            <a:pPr>
              <a:lnSpc>
                <a:spcPct val="80000"/>
              </a:lnSpc>
              <a:buFont typeface="Wingdings" pitchFamily="2" charset="2"/>
              <a:buNone/>
            </a:pPr>
            <a:r>
              <a:rPr lang="en-US" altLang="en-US" sz="1800">
                <a:latin typeface="Courier New" pitchFamily="49" charset="0"/>
              </a:rPr>
              <a:t>A significant test statistic provides evidence that the parallel regression assumption has been violated.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How are the assumptions violated?</a:t>
            </a:r>
          </a:p>
        </p:txBody>
      </p:sp>
      <p:sp>
        <p:nvSpPr>
          <p:cNvPr id="19459" name="Rectangle 3"/>
          <p:cNvSpPr>
            <a:spLocks noGrp="1" noChangeArrowheads="1"/>
          </p:cNvSpPr>
          <p:nvPr>
            <p:ph type="body" idx="1"/>
          </p:nvPr>
        </p:nvSpPr>
        <p:spPr/>
        <p:txBody>
          <a:bodyPr/>
          <a:lstStyle/>
          <a:p>
            <a:pPr>
              <a:lnSpc>
                <a:spcPct val="80000"/>
              </a:lnSpc>
              <a:buFont typeface="Wingdings" pitchFamily="2" charset="2"/>
              <a:buNone/>
            </a:pPr>
            <a:r>
              <a:rPr lang="en-US" altLang="en-US" sz="2400" b="1"/>
              <a:t>. </a:t>
            </a:r>
            <a:r>
              <a:rPr lang="en-US" altLang="en-US" sz="1400" b="1">
                <a:latin typeface="Courier New" pitchFamily="49" charset="0"/>
              </a:rPr>
              <a:t>brant, detail</a:t>
            </a:r>
          </a:p>
          <a:p>
            <a:pPr>
              <a:lnSpc>
                <a:spcPct val="80000"/>
              </a:lnSpc>
              <a:buFont typeface="Wingdings" pitchFamily="2" charset="2"/>
              <a:buNone/>
            </a:pPr>
            <a:r>
              <a:rPr lang="en-US" altLang="en-US" sz="1400">
                <a:latin typeface="Courier New" pitchFamily="49" charset="0"/>
              </a:rPr>
              <a:t>Estimated coefficients from j-1 binary regressions</a:t>
            </a:r>
          </a:p>
          <a:p>
            <a:pPr>
              <a:lnSpc>
                <a:spcPct val="80000"/>
              </a:lnSpc>
              <a:buFont typeface="Wingdings" pitchFamily="2" charset="2"/>
              <a:buNone/>
            </a:pPr>
            <a:endParaRPr lang="en-US" altLang="en-US" sz="1400">
              <a:latin typeface="Courier New" pitchFamily="49" charset="0"/>
            </a:endParaRPr>
          </a:p>
          <a:p>
            <a:pPr>
              <a:lnSpc>
                <a:spcPct val="80000"/>
              </a:lnSpc>
              <a:buFont typeface="Wingdings" pitchFamily="2" charset="2"/>
              <a:buNone/>
            </a:pPr>
            <a:r>
              <a:rPr lang="en-US" altLang="en-US" sz="1400">
                <a:latin typeface="Courier New" pitchFamily="49" charset="0"/>
              </a:rPr>
              <a:t>              y&gt;1         y&gt;2         y&gt;3</a:t>
            </a:r>
          </a:p>
          <a:p>
            <a:pPr>
              <a:lnSpc>
                <a:spcPct val="80000"/>
              </a:lnSpc>
              <a:buFont typeface="Wingdings" pitchFamily="2" charset="2"/>
              <a:buNone/>
            </a:pPr>
            <a:r>
              <a:rPr lang="en-US" altLang="en-US" sz="1400">
                <a:latin typeface="Courier New" pitchFamily="49" charset="0"/>
              </a:rPr>
              <a:t> yr89    .9647422   .56540626   .31907316</a:t>
            </a:r>
          </a:p>
          <a:p>
            <a:pPr>
              <a:lnSpc>
                <a:spcPct val="80000"/>
              </a:lnSpc>
              <a:buFont typeface="Wingdings" pitchFamily="2" charset="2"/>
              <a:buNone/>
            </a:pPr>
            <a:r>
              <a:rPr lang="en-US" altLang="en-US" sz="1400">
                <a:latin typeface="Courier New" pitchFamily="49" charset="0"/>
              </a:rPr>
              <a:t> male  -.30536425  -.69054232  -1.0837888</a:t>
            </a:r>
          </a:p>
          <a:p>
            <a:pPr>
              <a:lnSpc>
                <a:spcPct val="80000"/>
              </a:lnSpc>
              <a:buFont typeface="Wingdings" pitchFamily="2" charset="2"/>
              <a:buNone/>
            </a:pPr>
            <a:r>
              <a:rPr lang="en-US" altLang="en-US" sz="1400">
                <a:latin typeface="Courier New" pitchFamily="49" charset="0"/>
              </a:rPr>
              <a:t>white  -.55265759  -.31427081  -.39299842</a:t>
            </a:r>
          </a:p>
          <a:p>
            <a:pPr>
              <a:lnSpc>
                <a:spcPct val="80000"/>
              </a:lnSpc>
              <a:buFont typeface="Wingdings" pitchFamily="2" charset="2"/>
              <a:buNone/>
            </a:pPr>
            <a:r>
              <a:rPr lang="en-US" altLang="en-US" sz="1400">
                <a:latin typeface="Courier New" pitchFamily="49" charset="0"/>
              </a:rPr>
              <a:t>  age   -.0164704  -.02533448  -.01859051</a:t>
            </a:r>
          </a:p>
          <a:p>
            <a:pPr>
              <a:lnSpc>
                <a:spcPct val="80000"/>
              </a:lnSpc>
              <a:buFont typeface="Wingdings" pitchFamily="2" charset="2"/>
              <a:buNone/>
            </a:pPr>
            <a:r>
              <a:rPr lang="en-US" altLang="en-US" sz="1400">
                <a:latin typeface="Courier New" pitchFamily="49" charset="0"/>
              </a:rPr>
              <a:t>   ed   .10479624   .05285265   .05755466</a:t>
            </a:r>
          </a:p>
          <a:p>
            <a:pPr>
              <a:lnSpc>
                <a:spcPct val="80000"/>
              </a:lnSpc>
              <a:buFont typeface="Wingdings" pitchFamily="2" charset="2"/>
              <a:buNone/>
            </a:pPr>
            <a:r>
              <a:rPr lang="en-US" altLang="en-US" sz="1400">
                <a:latin typeface="Courier New" pitchFamily="49" charset="0"/>
              </a:rPr>
              <a:t> prst  -.00141118   .00953216   .00553043</a:t>
            </a:r>
          </a:p>
          <a:p>
            <a:pPr>
              <a:lnSpc>
                <a:spcPct val="80000"/>
              </a:lnSpc>
              <a:buFont typeface="Wingdings" pitchFamily="2" charset="2"/>
              <a:buNone/>
            </a:pPr>
            <a:r>
              <a:rPr lang="en-US" altLang="en-US" sz="1400">
                <a:latin typeface="Courier New" pitchFamily="49" charset="0"/>
              </a:rPr>
              <a:t>_cons   1.8584045   .73032873  -1.0245168</a:t>
            </a:r>
          </a:p>
          <a:p>
            <a:pPr>
              <a:lnSpc>
                <a:spcPct val="80000"/>
              </a:lnSpc>
              <a:buFont typeface="Wingdings" pitchFamily="2" charset="2"/>
              <a:buNone/>
            </a:pPr>
            <a:endParaRPr lang="en-US" altLang="en-US" sz="1400">
              <a:latin typeface="Courier New" pitchFamily="49" charset="0"/>
            </a:endParaRPr>
          </a:p>
          <a:p>
            <a:pPr>
              <a:lnSpc>
                <a:spcPct val="80000"/>
              </a:lnSpc>
            </a:pPr>
            <a:r>
              <a:rPr lang="en-US" altLang="en-US" sz="1800"/>
              <a:t>This is a series of binary logistic regressions.  First it is 1 versus 2,3,4; then 1 &amp; 2 versus 3 &amp; 4; then 1, 2, 3 versus 4</a:t>
            </a:r>
          </a:p>
          <a:p>
            <a:pPr>
              <a:lnSpc>
                <a:spcPct val="80000"/>
              </a:lnSpc>
              <a:buFont typeface="Wingdings" pitchFamily="2" charset="2"/>
              <a:buNone/>
            </a:pPr>
            <a:endParaRPr lang="en-US" altLang="en-US" sz="1800"/>
          </a:p>
          <a:p>
            <a:pPr>
              <a:lnSpc>
                <a:spcPct val="80000"/>
              </a:lnSpc>
            </a:pPr>
            <a:r>
              <a:rPr lang="en-US" altLang="en-US" sz="1800"/>
              <a:t>If proportional odds/ parallel lines assumptions were not violated, all of these coefficients (except the intercepts) would be the same except for sampling variability.</a:t>
            </a:r>
            <a:endParaRPr lang="en-US" altLang="en-US" sz="1800">
              <a:latin typeface="Courier New" pitchFamily="49" charset="0"/>
            </a:endParaRPr>
          </a:p>
        </p:txBody>
      </p:sp>
    </p:spTree>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Quadrant</Template>
  <TotalTime>706</TotalTime>
  <Words>3186</Words>
  <Application>Microsoft Office PowerPoint</Application>
  <PresentationFormat>On-screen Show (4:3)</PresentationFormat>
  <Paragraphs>286</Paragraphs>
  <Slides>27</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4" baseType="lpstr">
      <vt:lpstr>Arial</vt:lpstr>
      <vt:lpstr>Courier New</vt:lpstr>
      <vt:lpstr>Times New Roman</vt:lpstr>
      <vt:lpstr>Wingdings</vt:lpstr>
      <vt:lpstr>Quadrant</vt:lpstr>
      <vt:lpstr>Default Design</vt:lpstr>
      <vt:lpstr>Equation</vt:lpstr>
      <vt:lpstr>gologit2: Generalized Logistic Regression/ Partial Proportional Odds Models for Ordinal Dependent Variables Part 1: The gologit model &amp; gologit2 program </vt:lpstr>
      <vt:lpstr>Key features of gologit2</vt:lpstr>
      <vt:lpstr>Specifically, gologit2 can estimate:</vt:lpstr>
      <vt:lpstr>Example: Proportional Odds Assumption Violated</vt:lpstr>
      <vt:lpstr>PowerPoint Presentation</vt:lpstr>
      <vt:lpstr>Ologit results</vt:lpstr>
      <vt:lpstr>Interpretation of ologit results</vt:lpstr>
      <vt:lpstr>Brant test shows assumptions violated</vt:lpstr>
      <vt:lpstr>How are the assumptions violated?</vt:lpstr>
      <vt:lpstr>Dealing with violations of assumptions</vt:lpstr>
      <vt:lpstr>PowerPoint Presentation</vt:lpstr>
      <vt:lpstr>The gologit model</vt:lpstr>
      <vt:lpstr>PowerPoint Presentation</vt:lpstr>
      <vt:lpstr>PowerPoint Presentation</vt:lpstr>
      <vt:lpstr>gologit2/ partial proportional odds</vt:lpstr>
      <vt:lpstr>gologit2 with autofit</vt:lpstr>
      <vt:lpstr>PowerPoint Presentation</vt:lpstr>
      <vt:lpstr>PowerPoint Presentation</vt:lpstr>
      <vt:lpstr>Interpretation of the gologit2 results</vt:lpstr>
      <vt:lpstr>Example: Imposing and testing constraints</vt:lpstr>
      <vt:lpstr>PowerPoint Presentation</vt:lpstr>
      <vt:lpstr>LR chi-square contrasts using gologit2</vt:lpstr>
      <vt:lpstr>Example: Substantive significance of gologit2</vt:lpstr>
      <vt:lpstr>PowerPoint Presentation</vt:lpstr>
      <vt:lpstr>Other gologit2 features of interest</vt:lpstr>
      <vt:lpstr>PowerPoint Presentation</vt:lpstr>
      <vt:lpstr>For more information, see:</vt:lpstr>
    </vt:vector>
  </TitlesOfParts>
  <Company>University of Notre Dame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Gologit2 Part 1</dc:title>
  <dc:creator>Richard Williams</dc:creator>
  <cp:lastModifiedBy>Richard Williams</cp:lastModifiedBy>
  <cp:revision>43</cp:revision>
  <dcterms:created xsi:type="dcterms:W3CDTF">2005-07-06T13:57:42Z</dcterms:created>
  <dcterms:modified xsi:type="dcterms:W3CDTF">2025-07-22T16:03:21Z</dcterms:modified>
</cp:coreProperties>
</file>