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handoutMasterIdLst>
    <p:handoutMasterId r:id="rId45"/>
  </p:handoutMasterIdLst>
  <p:sldIdLst>
    <p:sldId id="256" r:id="rId2"/>
    <p:sldId id="410" r:id="rId3"/>
    <p:sldId id="430" r:id="rId4"/>
    <p:sldId id="497" r:id="rId5"/>
    <p:sldId id="411" r:id="rId6"/>
    <p:sldId id="412" r:id="rId7"/>
    <p:sldId id="431" r:id="rId8"/>
    <p:sldId id="432" r:id="rId9"/>
    <p:sldId id="433" r:id="rId10"/>
    <p:sldId id="434" r:id="rId11"/>
    <p:sldId id="435" r:id="rId12"/>
    <p:sldId id="436" r:id="rId13"/>
    <p:sldId id="437" r:id="rId14"/>
    <p:sldId id="438" r:id="rId15"/>
    <p:sldId id="439" r:id="rId16"/>
    <p:sldId id="440" r:id="rId17"/>
    <p:sldId id="473" r:id="rId18"/>
    <p:sldId id="472" r:id="rId19"/>
    <p:sldId id="441" r:id="rId20"/>
    <p:sldId id="442" r:id="rId21"/>
    <p:sldId id="474" r:id="rId22"/>
    <p:sldId id="481" r:id="rId23"/>
    <p:sldId id="479" r:id="rId24"/>
    <p:sldId id="480" r:id="rId25"/>
    <p:sldId id="475" r:id="rId26"/>
    <p:sldId id="482" r:id="rId27"/>
    <p:sldId id="483" r:id="rId28"/>
    <p:sldId id="476" r:id="rId29"/>
    <p:sldId id="491" r:id="rId30"/>
    <p:sldId id="477" r:id="rId31"/>
    <p:sldId id="478" r:id="rId32"/>
    <p:sldId id="492" r:id="rId33"/>
    <p:sldId id="484" r:id="rId34"/>
    <p:sldId id="485" r:id="rId35"/>
    <p:sldId id="493" r:id="rId36"/>
    <p:sldId id="486" r:id="rId37"/>
    <p:sldId id="487" r:id="rId38"/>
    <p:sldId id="489" r:id="rId39"/>
    <p:sldId id="490" r:id="rId40"/>
    <p:sldId id="471" r:id="rId41"/>
    <p:sldId id="494" r:id="rId42"/>
    <p:sldId id="495" r:id="rId43"/>
    <p:sldId id="496" r:id="rId44"/>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3" d="100"/>
          <a:sy n="93" d="100"/>
        </p:scale>
        <p:origin x="3084" y="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8145" cy="464205"/>
          </a:xfrm>
          <a:prstGeom prst="rect">
            <a:avLst/>
          </a:prstGeom>
        </p:spPr>
        <p:txBody>
          <a:bodyPr vert="horz" lIns="93172" tIns="46586" rIns="93172" bIns="46586" rtlCol="0"/>
          <a:lstStyle>
            <a:lvl1pPr algn="l">
              <a:defRPr sz="1300"/>
            </a:lvl1pPr>
          </a:lstStyle>
          <a:p>
            <a:pPr>
              <a:defRPr/>
            </a:pPr>
            <a:endParaRPr lang="en-US"/>
          </a:p>
        </p:txBody>
      </p:sp>
      <p:sp>
        <p:nvSpPr>
          <p:cNvPr id="3" name="Date Placeholder 2"/>
          <p:cNvSpPr>
            <a:spLocks noGrp="1"/>
          </p:cNvSpPr>
          <p:nvPr>
            <p:ph type="dt" sz="quarter" idx="1"/>
          </p:nvPr>
        </p:nvSpPr>
        <p:spPr>
          <a:xfrm>
            <a:off x="3970734" y="1"/>
            <a:ext cx="3038145" cy="464205"/>
          </a:xfrm>
          <a:prstGeom prst="rect">
            <a:avLst/>
          </a:prstGeom>
        </p:spPr>
        <p:txBody>
          <a:bodyPr vert="horz" lIns="93172" tIns="46586" rIns="93172" bIns="46586" rtlCol="0"/>
          <a:lstStyle>
            <a:lvl1pPr algn="r">
              <a:defRPr sz="1300"/>
            </a:lvl1pPr>
          </a:lstStyle>
          <a:p>
            <a:pPr>
              <a:defRPr/>
            </a:pPr>
            <a:fld id="{B1705066-5357-4A37-B43C-6BEB5A9E522A}" type="datetimeFigureOut">
              <a:rPr lang="en-US"/>
              <a:pPr>
                <a:defRPr/>
              </a:pPr>
              <a:t>7/22/2025</a:t>
            </a:fld>
            <a:endParaRPr lang="en-US"/>
          </a:p>
        </p:txBody>
      </p:sp>
      <p:sp>
        <p:nvSpPr>
          <p:cNvPr id="4" name="Footer Placeholder 3"/>
          <p:cNvSpPr>
            <a:spLocks noGrp="1"/>
          </p:cNvSpPr>
          <p:nvPr>
            <p:ph type="ftr" sz="quarter" idx="2"/>
          </p:nvPr>
        </p:nvSpPr>
        <p:spPr>
          <a:xfrm>
            <a:off x="0" y="8830659"/>
            <a:ext cx="3038145" cy="464205"/>
          </a:xfrm>
          <a:prstGeom prst="rect">
            <a:avLst/>
          </a:prstGeom>
        </p:spPr>
        <p:txBody>
          <a:bodyPr vert="horz" lIns="93172" tIns="46586" rIns="93172" bIns="46586" rtlCol="0" anchor="b"/>
          <a:lstStyle>
            <a:lvl1pPr algn="l">
              <a:defRPr sz="1300"/>
            </a:lvl1pPr>
          </a:lstStyle>
          <a:p>
            <a:pPr>
              <a:defRPr/>
            </a:pPr>
            <a:endParaRPr lang="en-US"/>
          </a:p>
        </p:txBody>
      </p:sp>
      <p:sp>
        <p:nvSpPr>
          <p:cNvPr id="5" name="Slide Number Placeholder 4"/>
          <p:cNvSpPr>
            <a:spLocks noGrp="1"/>
          </p:cNvSpPr>
          <p:nvPr>
            <p:ph type="sldNum" sz="quarter" idx="3"/>
          </p:nvPr>
        </p:nvSpPr>
        <p:spPr>
          <a:xfrm>
            <a:off x="3970734" y="8830659"/>
            <a:ext cx="3038145" cy="464205"/>
          </a:xfrm>
          <a:prstGeom prst="rect">
            <a:avLst/>
          </a:prstGeom>
        </p:spPr>
        <p:txBody>
          <a:bodyPr vert="horz" lIns="93172" tIns="46586" rIns="93172" bIns="46586" rtlCol="0" anchor="b"/>
          <a:lstStyle>
            <a:lvl1pPr algn="r">
              <a:defRPr sz="1300"/>
            </a:lvl1pPr>
          </a:lstStyle>
          <a:p>
            <a:pPr>
              <a:defRPr/>
            </a:pPr>
            <a:fld id="{423C6397-67F2-4D0F-9312-61071D0AC00E}" type="slidenum">
              <a:rPr lang="en-US"/>
              <a:pPr>
                <a:defRPr/>
              </a:pPr>
              <a:t>‹#›</a:t>
            </a:fld>
            <a:endParaRPr lang="en-US"/>
          </a:p>
        </p:txBody>
      </p:sp>
    </p:spTree>
    <p:extLst>
      <p:ext uri="{BB962C8B-B14F-4D97-AF65-F5344CB8AC3E}">
        <p14:creationId xmlns:p14="http://schemas.microsoft.com/office/powerpoint/2010/main" val="320515354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a:xfrm flipV="1">
            <a:off x="5410200" y="3897313"/>
            <a:ext cx="37338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a:xfrm flipV="1">
            <a:off x="5410200" y="4164013"/>
            <a:ext cx="1965325"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Rectangle 9"/>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11" name="Rounded Rectangle 10"/>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12" name="Rounded Rectangle 11"/>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3" name="Rectangle 12"/>
          <p:cNvSpPr/>
          <p:nvPr/>
        </p:nvSpPr>
        <p:spPr>
          <a:xfrm>
            <a:off x="0" y="3649663"/>
            <a:ext cx="9144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4" name="Rectangle 13"/>
          <p:cNvSpPr/>
          <p:nvPr/>
        </p:nvSpPr>
        <p:spPr>
          <a:xfrm>
            <a:off x="0" y="3675063"/>
            <a:ext cx="9144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5" name="Rectangle 14"/>
          <p:cNvSpPr/>
          <p:nvPr/>
        </p:nvSpPr>
        <p:spPr>
          <a:xfrm flipV="1">
            <a:off x="6413500" y="3643313"/>
            <a:ext cx="2730500"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6" name="Rectangle 15"/>
          <p:cNvSpPr/>
          <p:nvPr/>
        </p:nvSpPr>
        <p:spPr>
          <a:xfrm>
            <a:off x="0" y="0"/>
            <a:ext cx="9144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en-US"/>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17" name="Date Placeholder 27"/>
          <p:cNvSpPr>
            <a:spLocks noGrp="1"/>
          </p:cNvSpPr>
          <p:nvPr>
            <p:ph type="dt" sz="half" idx="10"/>
          </p:nvPr>
        </p:nvSpPr>
        <p:spPr>
          <a:xfrm>
            <a:off x="6705600" y="4206875"/>
            <a:ext cx="960438" cy="457200"/>
          </a:xfrm>
        </p:spPr>
        <p:txBody>
          <a:bodyPr/>
          <a:lstStyle>
            <a:lvl1pPr>
              <a:defRPr/>
            </a:lvl1pPr>
          </a:lstStyle>
          <a:p>
            <a:pPr>
              <a:defRPr/>
            </a:pPr>
            <a:fld id="{D6B063E7-5A47-42D3-B23F-25B2D713E533}" type="datetimeFigureOut">
              <a:rPr lang="en-US"/>
              <a:pPr>
                <a:defRPr/>
              </a:pPr>
              <a:t>7/22/2025</a:t>
            </a:fld>
            <a:endParaRPr lang="en-US"/>
          </a:p>
        </p:txBody>
      </p:sp>
      <p:sp>
        <p:nvSpPr>
          <p:cNvPr id="18" name="Footer Placeholder 16"/>
          <p:cNvSpPr>
            <a:spLocks noGrp="1"/>
          </p:cNvSpPr>
          <p:nvPr>
            <p:ph type="ftr" sz="quarter" idx="11"/>
          </p:nvPr>
        </p:nvSpPr>
        <p:spPr>
          <a:xfrm>
            <a:off x="5410200" y="4205288"/>
            <a:ext cx="1295400" cy="457200"/>
          </a:xfrm>
        </p:spPr>
        <p:txBody>
          <a:bodyPr/>
          <a:lstStyle>
            <a:lvl1pPr>
              <a:defRPr/>
            </a:lvl1pPr>
          </a:lstStyle>
          <a:p>
            <a:pPr>
              <a:defRPr/>
            </a:pPr>
            <a:endParaRPr lang="en-US"/>
          </a:p>
        </p:txBody>
      </p:sp>
      <p:sp>
        <p:nvSpPr>
          <p:cNvPr id="19" name="Slide Number Placeholder 28"/>
          <p:cNvSpPr>
            <a:spLocks noGrp="1"/>
          </p:cNvSpPr>
          <p:nvPr>
            <p:ph type="sldNum" sz="quarter" idx="12"/>
          </p:nvPr>
        </p:nvSpPr>
        <p:spPr>
          <a:xfrm>
            <a:off x="8320088" y="1588"/>
            <a:ext cx="747712" cy="365125"/>
          </a:xfrm>
        </p:spPr>
        <p:txBody>
          <a:bodyPr/>
          <a:lstStyle>
            <a:lvl1pPr algn="r">
              <a:defRPr sz="1800">
                <a:solidFill>
                  <a:schemeClr val="bg1"/>
                </a:solidFill>
              </a:defRPr>
            </a:lvl1pPr>
          </a:lstStyle>
          <a:p>
            <a:pPr>
              <a:defRPr/>
            </a:pPr>
            <a:fld id="{6C2AB07E-77DA-4164-8237-2645BE84E623}" type="slidenum">
              <a:rPr lang="en-US"/>
              <a:pPr>
                <a:defRPr/>
              </a:pPr>
              <a:t>‹#›</a:t>
            </a:fld>
            <a:endParaRPr lang="en-US"/>
          </a:p>
        </p:txBody>
      </p:sp>
    </p:spTree>
    <p:extLst>
      <p:ext uri="{BB962C8B-B14F-4D97-AF65-F5344CB8AC3E}">
        <p14:creationId xmlns:p14="http://schemas.microsoft.com/office/powerpoint/2010/main" val="2639099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FD67F3E5-F4D7-4D83-8709-A032FC0D0849}" type="datetimeFigureOut">
              <a:rPr lang="en-US"/>
              <a:pPr>
                <a:defRPr/>
              </a:pPr>
              <a:t>7/22/2025</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69297750-8F22-4BD6-9B4E-D3A7FF4E9E3B}" type="slidenum">
              <a:rPr lang="en-US"/>
              <a:pPr>
                <a:defRPr/>
              </a:pPr>
              <a:t>‹#›</a:t>
            </a:fld>
            <a:endParaRPr lang="en-US"/>
          </a:p>
        </p:txBody>
      </p:sp>
    </p:spTree>
    <p:extLst>
      <p:ext uri="{BB962C8B-B14F-4D97-AF65-F5344CB8AC3E}">
        <p14:creationId xmlns:p14="http://schemas.microsoft.com/office/powerpoint/2010/main" val="2225106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5BCF6FEA-42CC-4B11-AA4B-56B59FBEDEB9}" type="datetimeFigureOut">
              <a:rPr lang="en-US"/>
              <a:pPr>
                <a:defRPr/>
              </a:pPr>
              <a:t>7/22/2025</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190BAB77-0C8A-48A6-BDFC-0A43AC341A12}" type="slidenum">
              <a:rPr lang="en-US"/>
              <a:pPr>
                <a:defRPr/>
              </a:pPr>
              <a:t>‹#›</a:t>
            </a:fld>
            <a:endParaRPr lang="en-US"/>
          </a:p>
        </p:txBody>
      </p:sp>
    </p:spTree>
    <p:extLst>
      <p:ext uri="{BB962C8B-B14F-4D97-AF65-F5344CB8AC3E}">
        <p14:creationId xmlns:p14="http://schemas.microsoft.com/office/powerpoint/2010/main" val="736529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96E6249F-EF73-449A-890B-0F0902DCCEC7}" type="datetimeFigureOut">
              <a:rPr lang="en-US"/>
              <a:pPr>
                <a:defRPr/>
              </a:pPr>
              <a:t>7/22/2025</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0B667370-883E-489A-9330-97008CC24C6A}" type="slidenum">
              <a:rPr lang="en-US"/>
              <a:pPr>
                <a:defRPr/>
              </a:pPr>
              <a:t>‹#›</a:t>
            </a:fld>
            <a:endParaRPr lang="en-US"/>
          </a:p>
        </p:txBody>
      </p:sp>
    </p:spTree>
    <p:extLst>
      <p:ext uri="{BB962C8B-B14F-4D97-AF65-F5344CB8AC3E}">
        <p14:creationId xmlns:p14="http://schemas.microsoft.com/office/powerpoint/2010/main" val="2540126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a:t>Click to edit Master title style</a:t>
            </a:r>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13"/>
          <p:cNvSpPr>
            <a:spLocks noGrp="1"/>
          </p:cNvSpPr>
          <p:nvPr>
            <p:ph type="dt" sz="half" idx="10"/>
          </p:nvPr>
        </p:nvSpPr>
        <p:spPr/>
        <p:txBody>
          <a:bodyPr/>
          <a:lstStyle>
            <a:lvl1pPr>
              <a:defRPr/>
            </a:lvl1pPr>
          </a:lstStyle>
          <a:p>
            <a:pPr>
              <a:defRPr/>
            </a:pPr>
            <a:fld id="{3E8D3C58-BBB9-43B8-9BFE-AB32304305C0}" type="datetimeFigureOut">
              <a:rPr lang="en-US"/>
              <a:pPr>
                <a:defRPr/>
              </a:pPr>
              <a:t>7/22/2025</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594DF8E6-2627-4FB7-9CFE-E556EAD02EF6}" type="slidenum">
              <a:rPr lang="en-US"/>
              <a:pPr>
                <a:defRPr/>
              </a:pPr>
              <a:t>‹#›</a:t>
            </a:fld>
            <a:endParaRPr lang="en-US"/>
          </a:p>
        </p:txBody>
      </p:sp>
    </p:spTree>
    <p:extLst>
      <p:ext uri="{BB962C8B-B14F-4D97-AF65-F5344CB8AC3E}">
        <p14:creationId xmlns:p14="http://schemas.microsoft.com/office/powerpoint/2010/main" val="3547216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fld id="{D179AA6A-7160-40A6-81A9-E00AB2E7CB67}" type="datetimeFigureOut">
              <a:rPr lang="en-US"/>
              <a:pPr>
                <a:defRPr/>
              </a:pPr>
              <a:t>7/22/2025</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23622A99-5F51-48C5-85EE-C9758CDB28EE}" type="slidenum">
              <a:rPr lang="en-US"/>
              <a:pPr>
                <a:defRPr/>
              </a:pPr>
              <a:t>‹#›</a:t>
            </a:fld>
            <a:endParaRPr lang="en-US"/>
          </a:p>
        </p:txBody>
      </p:sp>
    </p:spTree>
    <p:extLst>
      <p:ext uri="{BB962C8B-B14F-4D97-AF65-F5344CB8AC3E}">
        <p14:creationId xmlns:p14="http://schemas.microsoft.com/office/powerpoint/2010/main" val="2443180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25"/>
          <p:cNvSpPr>
            <a:spLocks noGrp="1"/>
          </p:cNvSpPr>
          <p:nvPr>
            <p:ph type="dt" sz="half" idx="10"/>
          </p:nvPr>
        </p:nvSpPr>
        <p:spPr/>
        <p:txBody>
          <a:bodyPr rtlCol="0"/>
          <a:lstStyle>
            <a:lvl1pPr>
              <a:defRPr/>
            </a:lvl1pPr>
          </a:lstStyle>
          <a:p>
            <a:pPr>
              <a:defRPr/>
            </a:pPr>
            <a:fld id="{664DAF90-B9E2-4FF8-96F0-F35B1B2D7126}" type="datetimeFigureOut">
              <a:rPr lang="en-US"/>
              <a:pPr>
                <a:defRPr/>
              </a:pPr>
              <a:t>7/22/2025</a:t>
            </a:fld>
            <a:endParaRPr lang="en-US"/>
          </a:p>
        </p:txBody>
      </p:sp>
      <p:sp>
        <p:nvSpPr>
          <p:cNvPr id="8" name="Slide Number Placeholder 26"/>
          <p:cNvSpPr>
            <a:spLocks noGrp="1"/>
          </p:cNvSpPr>
          <p:nvPr>
            <p:ph type="sldNum" sz="quarter" idx="11"/>
          </p:nvPr>
        </p:nvSpPr>
        <p:spPr/>
        <p:txBody>
          <a:bodyPr rtlCol="0"/>
          <a:lstStyle>
            <a:lvl1pPr>
              <a:defRPr/>
            </a:lvl1pPr>
          </a:lstStyle>
          <a:p>
            <a:pPr>
              <a:defRPr/>
            </a:pPr>
            <a:fld id="{D5F9DC98-5810-44B4-8FB2-B278592469D0}" type="slidenum">
              <a:rPr lang="en-US"/>
              <a:pPr>
                <a:defRPr/>
              </a:pPr>
              <a:t>‹#›</a:t>
            </a:fld>
            <a:endParaRPr lang="en-US"/>
          </a:p>
        </p:txBody>
      </p:sp>
      <p:sp>
        <p:nvSpPr>
          <p:cNvPr id="9" name="Footer Placeholder 27"/>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1715600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a:t>Click to edit Master title style</a:t>
            </a:r>
          </a:p>
        </p:txBody>
      </p:sp>
      <p:sp>
        <p:nvSpPr>
          <p:cNvPr id="3" name="Date Placeholder 2"/>
          <p:cNvSpPr>
            <a:spLocks noGrp="1"/>
          </p:cNvSpPr>
          <p:nvPr>
            <p:ph type="dt" sz="half" idx="10"/>
          </p:nvPr>
        </p:nvSpPr>
        <p:spPr>
          <a:xfrm>
            <a:off x="6583363" y="612775"/>
            <a:ext cx="957262" cy="457200"/>
          </a:xfrm>
        </p:spPr>
        <p:txBody>
          <a:bodyPr/>
          <a:lstStyle>
            <a:lvl1pPr>
              <a:defRPr/>
            </a:lvl1pPr>
          </a:lstStyle>
          <a:p>
            <a:pPr>
              <a:defRPr/>
            </a:pPr>
            <a:fld id="{FF5C1FEF-4743-4326-85E3-53B119A13614}" type="datetimeFigureOut">
              <a:rPr lang="en-US"/>
              <a:pPr>
                <a:defRPr/>
              </a:pPr>
              <a:t>7/22/2025</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64884A68-D140-4A4F-9B92-0D2300FC1AD7}" type="slidenum">
              <a:rPr lang="en-US"/>
              <a:pPr>
                <a:defRPr/>
              </a:pPr>
              <a:t>‹#›</a:t>
            </a:fld>
            <a:endParaRPr lang="en-US"/>
          </a:p>
        </p:txBody>
      </p:sp>
    </p:spTree>
    <p:extLst>
      <p:ext uri="{BB962C8B-B14F-4D97-AF65-F5344CB8AC3E}">
        <p14:creationId xmlns:p14="http://schemas.microsoft.com/office/powerpoint/2010/main" val="3148615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36FEE09F-D56C-457E-8AC1-63B96615F26B}" type="datetimeFigureOut">
              <a:rPr lang="en-US"/>
              <a:pPr>
                <a:defRPr/>
              </a:pPr>
              <a:t>7/22/2025</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ED2C0B33-5FAB-4DAD-AECF-13D34FFDA385}" type="slidenum">
              <a:rPr lang="en-US"/>
              <a:pPr>
                <a:defRPr/>
              </a:pPr>
              <a:t>‹#›</a:t>
            </a:fld>
            <a:endParaRPr lang="en-US"/>
          </a:p>
        </p:txBody>
      </p:sp>
    </p:spTree>
    <p:extLst>
      <p:ext uri="{BB962C8B-B14F-4D97-AF65-F5344CB8AC3E}">
        <p14:creationId xmlns:p14="http://schemas.microsoft.com/office/powerpoint/2010/main" val="942466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fld id="{1C5F01DE-9497-4C43-B5AA-4E9B515C17D9}" type="datetimeFigureOut">
              <a:rPr lang="en-US"/>
              <a:pPr>
                <a:defRPr/>
              </a:pPr>
              <a:t>7/22/2025</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32492E9F-43B0-4E8D-A978-BC1E0DC2744A}" type="slidenum">
              <a:rPr lang="en-US"/>
              <a:pPr>
                <a:defRPr/>
              </a:pPr>
              <a:t>‹#›</a:t>
            </a:fld>
            <a:endParaRPr lang="en-US"/>
          </a:p>
        </p:txBody>
      </p:sp>
    </p:spTree>
    <p:extLst>
      <p:ext uri="{BB962C8B-B14F-4D97-AF65-F5344CB8AC3E}">
        <p14:creationId xmlns:p14="http://schemas.microsoft.com/office/powerpoint/2010/main" val="791773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13"/>
          <p:cNvSpPr>
            <a:spLocks noGrp="1"/>
          </p:cNvSpPr>
          <p:nvPr>
            <p:ph type="dt" sz="half" idx="10"/>
          </p:nvPr>
        </p:nvSpPr>
        <p:spPr/>
        <p:txBody>
          <a:bodyPr/>
          <a:lstStyle>
            <a:lvl1pPr>
              <a:defRPr/>
            </a:lvl1pPr>
          </a:lstStyle>
          <a:p>
            <a:pPr>
              <a:defRPr/>
            </a:pPr>
            <a:fld id="{91DDF9C2-6C6A-47AF-AF77-0AF2AB168D8B}" type="datetimeFigureOut">
              <a:rPr lang="en-US"/>
              <a:pPr>
                <a:defRPr/>
              </a:pPr>
              <a:t>7/22/2025</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119C35FA-12E4-4F37-9664-E046352B76F8}" type="slidenum">
              <a:rPr lang="en-US"/>
              <a:pPr>
                <a:defRPr/>
              </a:pPr>
              <a:t>‹#›</a:t>
            </a:fld>
            <a:endParaRPr lang="en-US"/>
          </a:p>
        </p:txBody>
      </p:sp>
    </p:spTree>
    <p:extLst>
      <p:ext uri="{BB962C8B-B14F-4D97-AF65-F5344CB8AC3E}">
        <p14:creationId xmlns:p14="http://schemas.microsoft.com/office/powerpoint/2010/main" val="880828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9" name="Rectangle 28"/>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0" name="Rectangle 29"/>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1" name="Rectangle 30"/>
          <p:cNvSpPr/>
          <p:nvPr/>
        </p:nvSpPr>
        <p:spPr>
          <a:xfrm flipV="1">
            <a:off x="5410200" y="360363"/>
            <a:ext cx="37338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2" name="Rectangle 31"/>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33" name="Rounded Rectangle 32"/>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34" name="Rounded Rectangle 33"/>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5" name="Rectangle 34"/>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6" name="Rectangle 35"/>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7" name="Rectangle 36"/>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8" name="Rectangle 37"/>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9" name="Rectangle 38"/>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0" name="Rectangle 39"/>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039" name="Title Placeholder 21"/>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40" name="Text Placeholder 12"/>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Date Placeholder 13"/>
          <p:cNvSpPr>
            <a:spLocks noGrp="1"/>
          </p:cNvSpPr>
          <p:nvPr>
            <p:ph type="dt" sz="half" idx="2"/>
          </p:nvPr>
        </p:nvSpPr>
        <p:spPr>
          <a:xfrm>
            <a:off x="6586538" y="612775"/>
            <a:ext cx="957262" cy="457200"/>
          </a:xfrm>
          <a:prstGeom prst="rect">
            <a:avLst/>
          </a:prstGeom>
        </p:spPr>
        <p:txBody>
          <a:bodyPr vert="horz"/>
          <a:lstStyle>
            <a:lvl1pPr algn="l" eaLnBrk="1" latinLnBrk="0" hangingPunct="1">
              <a:defRPr kumimoji="0" sz="800">
                <a:solidFill>
                  <a:schemeClr val="accent2"/>
                </a:solidFill>
              </a:defRPr>
            </a:lvl1pPr>
          </a:lstStyle>
          <a:p>
            <a:pPr>
              <a:defRPr/>
            </a:pPr>
            <a:fld id="{940E24F9-0452-4188-B6CC-F657E7D8D953}" type="datetimeFigureOut">
              <a:rPr lang="en-US"/>
              <a:pPr>
                <a:defRPr/>
              </a:pPr>
              <a:t>7/22/2025</a:t>
            </a:fld>
            <a:endParaRPr lang="en-US"/>
          </a:p>
        </p:txBody>
      </p:sp>
      <p:sp>
        <p:nvSpPr>
          <p:cNvPr id="3" name="Footer Placeholder 2"/>
          <p:cNvSpPr>
            <a:spLocks noGrp="1"/>
          </p:cNvSpPr>
          <p:nvPr>
            <p:ph type="ftr" sz="quarter" idx="3"/>
          </p:nvPr>
        </p:nvSpPr>
        <p:spPr>
          <a:xfrm>
            <a:off x="5257800" y="612775"/>
            <a:ext cx="1325563" cy="457200"/>
          </a:xfrm>
          <a:prstGeom prst="rect">
            <a:avLst/>
          </a:prstGeom>
        </p:spPr>
        <p:txBody>
          <a:bodyPr vert="horz"/>
          <a:lstStyle>
            <a:lvl1pPr algn="r" eaLnBrk="1" latinLnBrk="0" hangingPunct="1">
              <a:defRPr kumimoji="0" sz="800">
                <a:solidFill>
                  <a:schemeClr val="accent2"/>
                </a:solidFill>
              </a:defRPr>
            </a:lvl1pPr>
          </a:lstStyle>
          <a:p>
            <a:pPr>
              <a:defRPr/>
            </a:pPr>
            <a:endParaRPr lang="en-US"/>
          </a:p>
        </p:txBody>
      </p:sp>
      <p:sp>
        <p:nvSpPr>
          <p:cNvPr id="23" name="Slide Number Placeholder 22"/>
          <p:cNvSpPr>
            <a:spLocks noGrp="1"/>
          </p:cNvSpPr>
          <p:nvPr>
            <p:ph type="sldNum" sz="quarter" idx="4"/>
          </p:nvPr>
        </p:nvSpPr>
        <p:spPr>
          <a:xfrm>
            <a:off x="8174038" y="1588"/>
            <a:ext cx="762000" cy="366712"/>
          </a:xfrm>
          <a:prstGeom prst="rect">
            <a:avLst/>
          </a:prstGeom>
        </p:spPr>
        <p:txBody>
          <a:bodyPr vert="horz" anchor="b"/>
          <a:lstStyle>
            <a:lvl1pPr algn="r" eaLnBrk="1" latinLnBrk="0" hangingPunct="1">
              <a:defRPr kumimoji="0" sz="1800">
                <a:solidFill>
                  <a:srgbClr val="FFFFFF"/>
                </a:solidFill>
              </a:defRPr>
            </a:lvl1pPr>
          </a:lstStyle>
          <a:p>
            <a:pPr>
              <a:defRPr/>
            </a:pPr>
            <a:fld id="{9F4F559C-6B57-478E-92E6-50CB5B8BC66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33" r:id="rId1"/>
    <p:sldLayoutId id="2147484025" r:id="rId2"/>
    <p:sldLayoutId id="2147484026" r:id="rId3"/>
    <p:sldLayoutId id="2147484027" r:id="rId4"/>
    <p:sldLayoutId id="2147484034" r:id="rId5"/>
    <p:sldLayoutId id="2147484035" r:id="rId6"/>
    <p:sldLayoutId id="2147484028" r:id="rId7"/>
    <p:sldLayoutId id="2147484029" r:id="rId8"/>
    <p:sldLayoutId id="2147484030" r:id="rId9"/>
    <p:sldLayoutId id="2147484031" r:id="rId10"/>
    <p:sldLayoutId id="2147484032" r:id="rId11"/>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cademicweb.nd.edu/~rwilliam" TargetMode="External"/><Relationship Id="rId2" Type="http://schemas.openxmlformats.org/officeDocument/2006/relationships/hyperlink" Target="mailto:rwilliam@ND.Edu"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2.bin"/><Relationship Id="rId4" Type="http://schemas.openxmlformats.org/officeDocument/2006/relationships/image" Target="../media/image2.w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drive.google.com/drive/folders/18RS5C47b_ddGaRRXILfmxmfOB41AyA7D" TargetMode="External"/><Relationship Id="rId2" Type="http://schemas.openxmlformats.org/officeDocument/2006/relationships/hyperlink" Target="https://journals.sagepub.com/doi/full/10.1177/0081175019852763"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journals.sagepub.com/doi/10.1177/0081175012444861"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papers.ssrn.com/sol3/papers.cfm?abstractid=1730065" TargetMode="External"/><Relationship Id="rId2" Type="http://schemas.openxmlformats.org/officeDocument/2006/relationships/hyperlink" Target="http://www.stata-journal.com/article.html?article=st0236" TargetMode="External"/><Relationship Id="rId1" Type="http://schemas.openxmlformats.org/officeDocument/2006/relationships/slideLayout" Target="../slideLayouts/slideLayout2.xml"/><Relationship Id="rId4" Type="http://schemas.openxmlformats.org/officeDocument/2006/relationships/hyperlink" Target="http://www.yale.edu/ciqle/Breen%20Scaling%20effects.pdf" TargetMode="External"/></Relationships>
</file>

<file path=ppt/slides/_rels/slide42.xml.rels><?xml version="1.0" encoding="UTF-8" standalone="yes"?>
<Relationships xmlns="http://schemas.openxmlformats.org/package/2006/relationships"><Relationship Id="rId2" Type="http://schemas.openxmlformats.org/officeDocument/2006/relationships/hyperlink" Target="https://journals.sagepub.com/doi/full/10.1177/0081175019852763"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journals.sagepub.com/doi/10.1177/0038040711402360"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5.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6.wmf"/></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fontScale="90000"/>
          </a:bodyPr>
          <a:lstStyle/>
          <a:p>
            <a:pPr eaLnBrk="1" fontAlgn="auto" hangingPunct="1">
              <a:spcAft>
                <a:spcPts val="0"/>
              </a:spcAft>
              <a:defRPr/>
            </a:pPr>
            <a:r>
              <a:rPr lang="en-US" sz="3600" dirty="0"/>
              <a:t>Comparing </a:t>
            </a:r>
            <a:r>
              <a:rPr lang="en-US" sz="3600" dirty="0" err="1"/>
              <a:t>Logit</a:t>
            </a:r>
            <a:r>
              <a:rPr lang="en-US" sz="3600" dirty="0"/>
              <a:t> and </a:t>
            </a:r>
            <a:r>
              <a:rPr lang="en-US" sz="3600" dirty="0" err="1"/>
              <a:t>Probit</a:t>
            </a:r>
            <a:r>
              <a:rPr lang="en-US" sz="3600" dirty="0"/>
              <a:t> Coefficients between Models</a:t>
            </a:r>
            <a:br>
              <a:rPr lang="en-US" dirty="0"/>
            </a:br>
            <a:endParaRPr lang="en-US" dirty="0"/>
          </a:p>
        </p:txBody>
      </p:sp>
      <p:sp>
        <p:nvSpPr>
          <p:cNvPr id="5123" name="Subtitle 2"/>
          <p:cNvSpPr>
            <a:spLocks noGrp="1"/>
          </p:cNvSpPr>
          <p:nvPr>
            <p:ph type="body" idx="1"/>
          </p:nvPr>
        </p:nvSpPr>
        <p:spPr/>
        <p:txBody>
          <a:bodyPr/>
          <a:lstStyle/>
          <a:p>
            <a:pPr marL="63500" eaLnBrk="1" hangingPunct="1"/>
            <a:r>
              <a:rPr lang="en-US" dirty="0"/>
              <a:t>Richard Williams (with assistance from Cheng Wang)</a:t>
            </a:r>
          </a:p>
          <a:p>
            <a:pPr marL="63500" eaLnBrk="1" hangingPunct="1"/>
            <a:r>
              <a:rPr lang="en-US" dirty="0"/>
              <a:t>Notre Dame Sociology</a:t>
            </a:r>
          </a:p>
          <a:p>
            <a:pPr marL="63500" eaLnBrk="1" hangingPunct="1"/>
            <a:r>
              <a:rPr lang="en-US" dirty="0" err="1">
                <a:hlinkClick r:id="rId2"/>
              </a:rPr>
              <a:t>rwilliam@ND.Edu</a:t>
            </a:r>
            <a:endParaRPr lang="en-US" dirty="0"/>
          </a:p>
          <a:p>
            <a:pPr marL="63500" eaLnBrk="1" hangingPunct="1"/>
            <a:r>
              <a:rPr lang="en-US" dirty="0">
                <a:hlinkClick r:id="rId3"/>
              </a:rPr>
              <a:t>https://academicweb.nd.edu/~rwilliam</a:t>
            </a:r>
            <a:r>
              <a:rPr lang="en-US" dirty="0"/>
              <a:t> </a:t>
            </a:r>
          </a:p>
          <a:p>
            <a:pPr marL="63500" eaLnBrk="1" hangingPunct="1"/>
            <a:r>
              <a:rPr lang="en-US" sz="1800" dirty="0"/>
              <a:t>August 2012 Annual Meetings of the American Sociological Association</a:t>
            </a:r>
          </a:p>
          <a:p>
            <a:pPr marL="63500" eaLnBrk="1" hangingPunct="1"/>
            <a:endParaRPr lang="en-US" dirty="0"/>
          </a:p>
          <a:p>
            <a:pPr marL="63500" eaLnBrk="1" hangingPunct="1"/>
            <a:r>
              <a:rPr lang="en-US" dirty="0"/>
              <a:t>Last revised February 26, 2022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418" name="Picture 2"/>
          <p:cNvPicPr>
            <a:picLocks noGrp="1" noChangeAspect="1" noChangeArrowheads="1"/>
          </p:cNvPicPr>
          <p:nvPr>
            <p:ph idx="4294967295"/>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1143000"/>
            <a:ext cx="841248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274615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4294967295"/>
          </p:nvPr>
        </p:nvSpPr>
        <p:spPr>
          <a:xfrm>
            <a:off x="0" y="2249488"/>
            <a:ext cx="8229600" cy="4324350"/>
          </a:xfrm>
        </p:spPr>
        <p:txBody>
          <a:bodyPr/>
          <a:lstStyle/>
          <a:p>
            <a:endParaRPr lang="en-US" dirty="0"/>
          </a:p>
          <a:p>
            <a:endParaRPr lang="en-US" dirty="0"/>
          </a:p>
          <a:p>
            <a:endParaRPr lang="en-US" dirty="0"/>
          </a:p>
          <a:p>
            <a:endParaRPr lang="en-US" dirty="0"/>
          </a:p>
          <a:p>
            <a:endParaRPr lang="en-US" dirty="0"/>
          </a:p>
          <a:p>
            <a:pPr marL="109537" indent="0">
              <a:buNone/>
            </a:pPr>
            <a:endParaRPr lang="en-US" dirty="0"/>
          </a:p>
          <a:p>
            <a:r>
              <a:rPr lang="en-US" sz="2400" dirty="0"/>
              <a:t>x1 and x2 are uncorrelated! So suppressor effects cannot account for the changes in coefficients.</a:t>
            </a:r>
          </a:p>
          <a:p>
            <a:r>
              <a:rPr lang="en-US" sz="2400" dirty="0"/>
              <a:t>Long &amp; </a:t>
            </a:r>
            <a:r>
              <a:rPr lang="en-US" sz="2400" dirty="0" err="1"/>
              <a:t>Freese’s</a:t>
            </a:r>
            <a:r>
              <a:rPr lang="en-US" sz="2400" dirty="0"/>
              <a:t> </a:t>
            </a:r>
            <a:r>
              <a:rPr lang="en-US" sz="2400" dirty="0" err="1"/>
              <a:t>listcoef</a:t>
            </a:r>
            <a:r>
              <a:rPr lang="en-US" sz="2400" dirty="0"/>
              <a:t> command can add some insights.</a:t>
            </a:r>
          </a:p>
          <a:p>
            <a:endParaRPr lang="en-US" dirty="0"/>
          </a:p>
        </p:txBody>
      </p:sp>
      <p:pic>
        <p:nvPicPr>
          <p:cNvPr id="7"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r="21211"/>
          <a:stretch/>
        </p:blipFill>
        <p:spPr bwMode="auto">
          <a:xfrm>
            <a:off x="381000" y="1371600"/>
            <a:ext cx="6886375"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53422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2" name="Picture 2"/>
          <p:cNvPicPr>
            <a:picLocks noGrp="1" noChangeAspect="1" noChangeArrowheads="1"/>
          </p:cNvPicPr>
          <p:nvPr>
            <p:ph idx="4294967295"/>
          </p:nvPr>
        </p:nvPicPr>
        <p:blipFill rotWithShape="1">
          <a:blip r:embed="rId2" cstate="print">
            <a:extLst>
              <a:ext uri="{28A0092B-C50C-407E-A947-70E740481C1C}">
                <a14:useLocalDpi xmlns:a14="http://schemas.microsoft.com/office/drawing/2010/main" val="0"/>
              </a:ext>
            </a:extLst>
          </a:blip>
          <a:srcRect r="6111"/>
          <a:stretch/>
        </p:blipFill>
        <p:spPr bwMode="auto">
          <a:xfrm>
            <a:off x="761999" y="609600"/>
            <a:ext cx="7943931" cy="571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895994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6" name="Picture 2"/>
          <p:cNvPicPr>
            <a:picLocks noGrp="1" noChangeAspect="1" noChangeArrowheads="1"/>
          </p:cNvPicPr>
          <p:nvPr>
            <p:ph idx="4294967295"/>
          </p:nvPr>
        </p:nvPicPr>
        <p:blipFill rotWithShape="1">
          <a:blip r:embed="rId2" cstate="print">
            <a:extLst>
              <a:ext uri="{28A0092B-C50C-407E-A947-70E740481C1C}">
                <a14:useLocalDpi xmlns:a14="http://schemas.microsoft.com/office/drawing/2010/main" val="0"/>
              </a:ext>
            </a:extLst>
          </a:blip>
          <a:srcRect r="6973"/>
          <a:stretch/>
        </p:blipFill>
        <p:spPr bwMode="auto">
          <a:xfrm>
            <a:off x="304800" y="990600"/>
            <a:ext cx="8536548" cy="32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091607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400" dirty="0"/>
              <a:t>Note how the standard deviation of y* fluctuates from one logistic regression to the next; it is about 2.34 in each of the bivariate logistic regressions and 5.34 in the multivariate logistic regression. </a:t>
            </a:r>
          </a:p>
          <a:p>
            <a:r>
              <a:rPr lang="en-US" sz="2400" dirty="0"/>
              <a:t>It is because the variance of y* changes that the coefficients change so much when you go from one model to the next. In effect, the scaling of Y* is different in each model. By way of analogy, if in one OLS regression income was measured in dollars, and in another it was measured in thousands of dollars, the coefficients would be very different. </a:t>
            </a:r>
          </a:p>
        </p:txBody>
      </p:sp>
    </p:spTree>
    <p:extLst>
      <p:ext uri="{BB962C8B-B14F-4D97-AF65-F5344CB8AC3E}">
        <p14:creationId xmlns:p14="http://schemas.microsoft.com/office/powerpoint/2010/main" val="42729261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Why does the variance of y* go up? Because it has to. The residual variance is fixed at 3.29, so improvements in model fit result in increases in explained variance which in turn result in increases in total variance.</a:t>
            </a:r>
          </a:p>
          <a:p>
            <a:r>
              <a:rPr lang="en-US" dirty="0"/>
              <a:t>Hence, comparisons of coefficients across nested models can be misleading because the dependent variable is scaled differently in each model.</a:t>
            </a:r>
          </a:p>
        </p:txBody>
      </p:sp>
    </p:spTree>
    <p:extLst>
      <p:ext uri="{BB962C8B-B14F-4D97-AF65-F5344CB8AC3E}">
        <p14:creationId xmlns:p14="http://schemas.microsoft.com/office/powerpoint/2010/main" val="31655455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sz="2400" dirty="0"/>
              <a:t>How serious is the problem in practice?</a:t>
            </a:r>
          </a:p>
          <a:p>
            <a:pPr lvl="1"/>
            <a:r>
              <a:rPr lang="en-US" sz="2400" dirty="0"/>
              <a:t>Hard to say. We easily found dozens of recent papers that present sequences of nested models. Their numbers are at least a little off, but without re-analyzing the data you can’t tell whether their conclusions are seriously distorted as a result.</a:t>
            </a:r>
          </a:p>
          <a:p>
            <a:pPr lvl="1"/>
            <a:r>
              <a:rPr lang="en-US" sz="2400" dirty="0"/>
              <a:t>Several attempts of our own using real world data have failed to raise major concerns with the comparisons</a:t>
            </a:r>
          </a:p>
          <a:p>
            <a:pPr lvl="1"/>
            <a:r>
              <a:rPr lang="en-US" sz="2400" dirty="0"/>
              <a:t>We asked several authors for copies of their data, but most were unwilling or unable to do so.</a:t>
            </a:r>
          </a:p>
        </p:txBody>
      </p:sp>
    </p:spTree>
    <p:extLst>
      <p:ext uri="{BB962C8B-B14F-4D97-AF65-F5344CB8AC3E}">
        <p14:creationId xmlns:p14="http://schemas.microsoft.com/office/powerpoint/2010/main" val="25656652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solidFill>
                <a:schemeClr val="tx1"/>
              </a:solidFill>
            </a:endParaRPr>
          </a:p>
        </p:txBody>
      </p:sp>
      <p:sp>
        <p:nvSpPr>
          <p:cNvPr id="3" name="Content Placeholder 2"/>
          <p:cNvSpPr>
            <a:spLocks noGrp="1"/>
          </p:cNvSpPr>
          <p:nvPr>
            <p:ph idx="1"/>
          </p:nvPr>
        </p:nvSpPr>
        <p:spPr/>
        <p:txBody>
          <a:bodyPr/>
          <a:lstStyle/>
          <a:p>
            <a:pPr marL="365125" lvl="1" indent="-255588">
              <a:buClr>
                <a:srgbClr val="A04DA3"/>
              </a:buClr>
              <a:buFont typeface="Georgia" pitchFamily="18" charset="0"/>
              <a:buChar char="•"/>
            </a:pPr>
            <a:r>
              <a:rPr lang="en-US" sz="2000" dirty="0">
                <a:solidFill>
                  <a:schemeClr val="tx1"/>
                </a:solidFill>
              </a:rPr>
              <a:t>One author, Ervin (</a:t>
            </a:r>
            <a:r>
              <a:rPr lang="en-US" sz="2000" dirty="0" err="1">
                <a:solidFill>
                  <a:schemeClr val="tx1"/>
                </a:solidFill>
              </a:rPr>
              <a:t>Maliq</a:t>
            </a:r>
            <a:r>
              <a:rPr lang="en-US" sz="2000" dirty="0">
                <a:solidFill>
                  <a:schemeClr val="tx1"/>
                </a:solidFill>
              </a:rPr>
              <a:t>) Matthew, did graciously provide us with the data used for his paper “Effort Optimism in the Classroom: Attitudes of Black and White Students on Education, Social Structure, and Causes of Life Opportunities” (Sociology of Education 2011 84:225-245)</a:t>
            </a:r>
          </a:p>
          <a:p>
            <a:pPr marL="365125" lvl="1" indent="-255588">
              <a:buClr>
                <a:srgbClr val="A04DA3"/>
              </a:buClr>
              <a:buFont typeface="Georgia" pitchFamily="18" charset="0"/>
              <a:buChar char="•"/>
            </a:pPr>
            <a:r>
              <a:rPr lang="en-US" sz="2000" dirty="0">
                <a:solidFill>
                  <a:schemeClr val="tx1"/>
                </a:solidFill>
              </a:rPr>
              <a:t>The paper contains potentially problematic statements such as “The effect of race on the dependent variable is even stronger once GPA, SES, and sex are controlled for (Model 2), indicating that when blacks and whites have equal GPAs and family SES, blacks are more likely to agree with this statement.”</a:t>
            </a:r>
          </a:p>
          <a:p>
            <a:pPr marL="365125" lvl="1" indent="-255588">
              <a:buClr>
                <a:srgbClr val="A04DA3"/>
              </a:buClr>
              <a:buFont typeface="Georgia" pitchFamily="18" charset="0"/>
              <a:buChar char="•"/>
            </a:pPr>
            <a:r>
              <a:rPr lang="en-US" sz="2000" dirty="0">
                <a:solidFill>
                  <a:schemeClr val="tx1"/>
                </a:solidFill>
              </a:rPr>
              <a:t>In practice, however, we found that any potential errors were modest. For example, his Table 7 somewhat understates how much the effect of race declines as controls are added. (We semi-replicate his work later in this handout.)</a:t>
            </a:r>
          </a:p>
          <a:p>
            <a:endParaRPr lang="en-US" dirty="0"/>
          </a:p>
        </p:txBody>
      </p:sp>
    </p:spTree>
    <p:extLst>
      <p:ext uri="{BB962C8B-B14F-4D97-AF65-F5344CB8AC3E}">
        <p14:creationId xmlns:p14="http://schemas.microsoft.com/office/powerpoint/2010/main" val="15455102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400" dirty="0"/>
              <a:t>Nonetheless, researchers should realize that</a:t>
            </a:r>
          </a:p>
          <a:p>
            <a:pPr lvl="1"/>
            <a:r>
              <a:rPr lang="en-US" sz="2400" dirty="0"/>
              <a:t>Increases in the magnitudes of coefficients across models need not reflect suppressor effects</a:t>
            </a:r>
          </a:p>
          <a:p>
            <a:pPr lvl="1"/>
            <a:r>
              <a:rPr lang="en-US" sz="2400" dirty="0"/>
              <a:t>Declines in coefficients across models will actually be </a:t>
            </a:r>
            <a:r>
              <a:rPr lang="en-US" sz="2400" u="sng" dirty="0"/>
              <a:t>understated</a:t>
            </a:r>
            <a:r>
              <a:rPr lang="en-US" sz="2400" dirty="0"/>
              <a:t>, i.e. you will be understating how much other variables account for the estimated direct effects of the variables in the early models.</a:t>
            </a:r>
          </a:p>
          <a:p>
            <a:pPr lvl="1"/>
            <a:r>
              <a:rPr lang="en-US" sz="2400" dirty="0"/>
              <a:t>Distortions are potentially more severe when added variables greatly increase the pseudo R^2 statistics, as the variance of Y* will increase more when that is the case.</a:t>
            </a:r>
          </a:p>
        </p:txBody>
      </p:sp>
    </p:spTree>
    <p:extLst>
      <p:ext uri="{BB962C8B-B14F-4D97-AF65-F5344CB8AC3E}">
        <p14:creationId xmlns:p14="http://schemas.microsoft.com/office/powerpoint/2010/main" val="6392258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000" dirty="0"/>
              <a:t>What are possible solutions?</a:t>
            </a:r>
          </a:p>
          <a:p>
            <a:pPr lvl="1"/>
            <a:r>
              <a:rPr lang="en-US" sz="2000" dirty="0"/>
              <a:t>Just don’t present the coefficients for each model in the first place. Researchers often present chi-square contrasts to show how they picked their final model and then only present the coefficients for it.</a:t>
            </a:r>
          </a:p>
          <a:p>
            <a:pPr lvl="1"/>
            <a:r>
              <a:rPr lang="en-US" sz="2000" dirty="0"/>
              <a:t>Use y-standardization. With y-standardization, instead of fixing the residual variance, you fix the variance of y* at 1. This does not work perfectly, but it does greatly reduce rescaling of coefficients between models. </a:t>
            </a:r>
          </a:p>
          <a:p>
            <a:pPr lvl="2"/>
            <a:r>
              <a:rPr lang="en-US" sz="2000" dirty="0" err="1"/>
              <a:t>Listcoef</a:t>
            </a:r>
            <a:r>
              <a:rPr lang="en-US" sz="2000" dirty="0"/>
              <a:t> gives the y-standardized coefficients in the column labeled </a:t>
            </a:r>
            <a:r>
              <a:rPr lang="en-US" sz="2000" dirty="0" err="1"/>
              <a:t>bStdy</a:t>
            </a:r>
            <a:r>
              <a:rPr lang="en-US" sz="2000" dirty="0"/>
              <a:t>, and they hardly changed at all between the bivariate and multivariate models (.3158 and .2095 in the bivariate models, .3353 and .2198 in the multivariate model).</a:t>
            </a:r>
          </a:p>
        </p:txBody>
      </p:sp>
    </p:spTree>
    <p:extLst>
      <p:ext uri="{BB962C8B-B14F-4D97-AF65-F5344CB8AC3E}">
        <p14:creationId xmlns:p14="http://schemas.microsoft.com/office/powerpoint/2010/main" val="3192345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t>Introduction</a:t>
            </a:r>
          </a:p>
        </p:txBody>
      </p:sp>
      <p:sp>
        <p:nvSpPr>
          <p:cNvPr id="6147" name="Content Placeholder 2"/>
          <p:cNvSpPr>
            <a:spLocks noGrp="1"/>
          </p:cNvSpPr>
          <p:nvPr>
            <p:ph idx="1"/>
          </p:nvPr>
        </p:nvSpPr>
        <p:spPr>
          <a:xfrm>
            <a:off x="457199" y="2249486"/>
            <a:ext cx="8534401" cy="4303714"/>
          </a:xfrm>
        </p:spPr>
        <p:txBody>
          <a:bodyPr/>
          <a:lstStyle/>
          <a:p>
            <a:r>
              <a:rPr lang="en-US" sz="2400" dirty="0"/>
              <a:t>We are used to estimating models where an observed, continuous independent variable, Y, is regressed on one or more independent variables, i.e.</a:t>
            </a:r>
          </a:p>
          <a:p>
            <a:pPr marL="109537" indent="0">
              <a:buNone/>
            </a:pPr>
            <a:endParaRPr lang="en-US" sz="2400" dirty="0"/>
          </a:p>
          <a:p>
            <a:pPr algn="ctr"/>
            <a:endParaRPr lang="en-US" sz="2400" dirty="0"/>
          </a:p>
          <a:p>
            <a:r>
              <a:rPr lang="en-US" sz="2400" dirty="0"/>
              <a:t>Since the residuals are uncorrelated with the </a:t>
            </a:r>
            <a:r>
              <a:rPr lang="en-US" sz="2400" dirty="0" err="1"/>
              <a:t>Xs</a:t>
            </a:r>
            <a:r>
              <a:rPr lang="en-US" sz="2400" dirty="0"/>
              <a:t>, it follows that</a:t>
            </a:r>
          </a:p>
        </p:txBody>
      </p:sp>
      <p:graphicFrame>
        <p:nvGraphicFramePr>
          <p:cNvPr id="3" name="Object 2"/>
          <p:cNvGraphicFramePr>
            <a:graphicFrameLocks noChangeAspect="1"/>
          </p:cNvGraphicFramePr>
          <p:nvPr>
            <p:extLst>
              <p:ext uri="{D42A27DB-BD31-4B8C-83A1-F6EECF244321}">
                <p14:modId xmlns:p14="http://schemas.microsoft.com/office/powerpoint/2010/main" val="4058814602"/>
              </p:ext>
            </p:extLst>
          </p:nvPr>
        </p:nvGraphicFramePr>
        <p:xfrm>
          <a:off x="1752600" y="3657600"/>
          <a:ext cx="4063680" cy="507600"/>
        </p:xfrm>
        <a:graphic>
          <a:graphicData uri="http://schemas.openxmlformats.org/presentationml/2006/ole">
            <mc:AlternateContent xmlns:mc="http://schemas.openxmlformats.org/markup-compatibility/2006">
              <mc:Choice xmlns:v="urn:schemas-microsoft-com:vml" Requires="v">
                <p:oleObj spid="_x0000_s6350" name="Equation" r:id="rId3" imgW="2031840" imgH="253800" progId="Equation.DSMT4">
                  <p:embed/>
                </p:oleObj>
              </mc:Choice>
              <mc:Fallback>
                <p:oleObj name="Equation" r:id="rId3" imgW="2031840" imgH="253800" progId="Equation.DSMT4">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3657600"/>
                        <a:ext cx="4063680" cy="50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4097959125"/>
              </p:ext>
            </p:extLst>
          </p:nvPr>
        </p:nvGraphicFramePr>
        <p:xfrm>
          <a:off x="1600200" y="5105400"/>
          <a:ext cx="5969000" cy="965200"/>
        </p:xfrm>
        <a:graphic>
          <a:graphicData uri="http://schemas.openxmlformats.org/presentationml/2006/ole">
            <mc:AlternateContent xmlns:mc="http://schemas.openxmlformats.org/markup-compatibility/2006">
              <mc:Choice xmlns:v="urn:schemas-microsoft-com:vml" Requires="v">
                <p:oleObj spid="_x0000_s6351" name="Equation" r:id="rId5" imgW="2984400" imgH="482400" progId="Equation.DSMT4">
                  <p:embed/>
                </p:oleObj>
              </mc:Choice>
              <mc:Fallback>
                <p:oleObj name="Equation" r:id="rId5" imgW="2984400" imgH="482400" progId="Equation.DSMT4">
                  <p:embed/>
                  <p:pic>
                    <p:nvPicPr>
                      <p:cNvPr id="0" name="Object 8"/>
                      <p:cNvPicPr>
                        <a:picLocks noChangeAspect="1" noChangeArrowheads="1"/>
                      </p:cNvPicPr>
                      <p:nvPr/>
                    </p:nvPicPr>
                    <p:blipFill>
                      <a:blip r:embed="rId6"/>
                      <a:srcRect/>
                      <a:stretch>
                        <a:fillRect/>
                      </a:stretch>
                    </p:blipFill>
                    <p:spPr bwMode="auto">
                      <a:xfrm>
                        <a:off x="1600200" y="5105400"/>
                        <a:ext cx="5969000" cy="96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1"/>
            <a:r>
              <a:rPr lang="en-US" dirty="0"/>
              <a:t>The Karlson/Holm/Breen (KHB) method (Papers are available in Sociological Methodology and The Stata Journal) shows great promise</a:t>
            </a:r>
          </a:p>
          <a:p>
            <a:pPr lvl="2"/>
            <a:r>
              <a:rPr lang="en-US" dirty="0"/>
              <a:t>According to KHB, their method separates changes in coefficients due to rescaling from true changes in coefficients that result from adding more variables to the model (and does a better job of doing so than y-standardization and other alternatives)</a:t>
            </a:r>
          </a:p>
          <a:p>
            <a:pPr lvl="2"/>
            <a:r>
              <a:rPr lang="en-US" dirty="0"/>
              <a:t>They further claim that with their method the total effect of a variable can be decomposed into its direct effect and its indirect effect.</a:t>
            </a:r>
          </a:p>
        </p:txBody>
      </p:sp>
    </p:spTree>
    <p:extLst>
      <p:ext uri="{BB962C8B-B14F-4D97-AF65-F5344CB8AC3E}">
        <p14:creationId xmlns:p14="http://schemas.microsoft.com/office/powerpoint/2010/main" val="26332995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000" dirty="0"/>
              <a:t>We would add that, when authors estimate sequences of models, it is often because they want to see how the effects of variables like race decline (or increase) after other variables are controlled for. </a:t>
            </a:r>
          </a:p>
          <a:p>
            <a:pPr lvl="1"/>
            <a:r>
              <a:rPr lang="en-US" sz="2000" dirty="0"/>
              <a:t>For example, a researcher might want to know how much of the effect of race is direct and how much is indirect (e.g. race affects education and education in turn affects the dependent variable.)</a:t>
            </a:r>
          </a:p>
          <a:p>
            <a:pPr lvl="1"/>
            <a:r>
              <a:rPr lang="en-US" sz="2000" dirty="0"/>
              <a:t>If some of the effect of race is indirect, then the coefficient for race should decline as more variables are added to the model.</a:t>
            </a:r>
          </a:p>
          <a:p>
            <a:r>
              <a:rPr lang="en-US" sz="2000" dirty="0"/>
              <a:t>The KHB method provides a parsimonious and more accurate way of depicting such changes.</a:t>
            </a:r>
          </a:p>
          <a:p>
            <a:r>
              <a:rPr lang="en-US" sz="2000" dirty="0"/>
              <a:t>We’ll now present a few examples using </a:t>
            </a:r>
            <a:r>
              <a:rPr lang="en-US" sz="2000" dirty="0" err="1"/>
              <a:t>khb</a:t>
            </a:r>
            <a:r>
              <a:rPr lang="en-US" sz="2000" dirty="0"/>
              <a:t>, starting with the hypothetical example we had earlier.</a:t>
            </a:r>
          </a:p>
        </p:txBody>
      </p:sp>
    </p:spTree>
    <p:extLst>
      <p:ext uri="{BB962C8B-B14F-4D97-AF65-F5344CB8AC3E}">
        <p14:creationId xmlns:p14="http://schemas.microsoft.com/office/powerpoint/2010/main" val="3433645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3078C-2721-473A-AB00-85FE4EEDDDA6}"/>
              </a:ext>
            </a:extLst>
          </p:cNvPr>
          <p:cNvSpPr>
            <a:spLocks noGrp="1"/>
          </p:cNvSpPr>
          <p:nvPr>
            <p:ph type="title"/>
          </p:nvPr>
        </p:nvSpPr>
        <p:spPr/>
        <p:txBody>
          <a:bodyPr/>
          <a:lstStyle/>
          <a:p>
            <a:r>
              <a:rPr lang="en-US" dirty="0" err="1"/>
              <a:t>khb</a:t>
            </a:r>
            <a:r>
              <a:rPr lang="en-US" dirty="0"/>
              <a:t> Example 1: Hypothetical Data</a:t>
            </a:r>
          </a:p>
        </p:txBody>
      </p:sp>
      <p:pic>
        <p:nvPicPr>
          <p:cNvPr id="4" name="Content Placeholder 3">
            <a:extLst>
              <a:ext uri="{FF2B5EF4-FFF2-40B4-BE49-F238E27FC236}">
                <a16:creationId xmlns:a16="http://schemas.microsoft.com/office/drawing/2014/main" id="{B744F419-C95C-4789-A32F-832935B50D3C}"/>
              </a:ext>
            </a:extLst>
          </p:cNvPr>
          <p:cNvPicPr>
            <a:picLocks noGrp="1" noChangeAspect="1"/>
          </p:cNvPicPr>
          <p:nvPr>
            <p:ph idx="1"/>
          </p:nvPr>
        </p:nvPicPr>
        <p:blipFill>
          <a:blip r:embed="rId2"/>
          <a:stretch>
            <a:fillRect/>
          </a:stretch>
        </p:blipFill>
        <p:spPr>
          <a:xfrm>
            <a:off x="761999" y="2362200"/>
            <a:ext cx="6881817" cy="4038600"/>
          </a:xfrm>
          <a:prstGeom prst="rect">
            <a:avLst/>
          </a:prstGeom>
        </p:spPr>
      </p:pic>
    </p:spTree>
    <p:extLst>
      <p:ext uri="{BB962C8B-B14F-4D97-AF65-F5344CB8AC3E}">
        <p14:creationId xmlns:p14="http://schemas.microsoft.com/office/powerpoint/2010/main" val="15705146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BA8A6-2E39-4113-B6F4-9DB498304A34}"/>
              </a:ext>
            </a:extLst>
          </p:cNvPr>
          <p:cNvSpPr>
            <a:spLocks noGrp="1"/>
          </p:cNvSpPr>
          <p:nvPr>
            <p:ph type="title"/>
          </p:nvPr>
        </p:nvSpPr>
        <p:spPr/>
        <p:txBody>
          <a:bodyPr/>
          <a:lstStyle/>
          <a:p>
            <a:endParaRPr lang="en-US" dirty="0"/>
          </a:p>
        </p:txBody>
      </p:sp>
      <p:pic>
        <p:nvPicPr>
          <p:cNvPr id="1116" name="Picture 1115">
            <a:extLst>
              <a:ext uri="{FF2B5EF4-FFF2-40B4-BE49-F238E27FC236}">
                <a16:creationId xmlns:a16="http://schemas.microsoft.com/office/drawing/2014/main" id="{B850FE82-1A3B-422C-8BFF-D8FD9542ECEE}"/>
              </a:ext>
            </a:extLst>
          </p:cNvPr>
          <p:cNvPicPr>
            <a:picLocks noChangeAspect="1"/>
          </p:cNvPicPr>
          <p:nvPr/>
        </p:nvPicPr>
        <p:blipFill>
          <a:blip r:embed="rId2"/>
          <a:stretch>
            <a:fillRect/>
          </a:stretch>
        </p:blipFill>
        <p:spPr>
          <a:xfrm>
            <a:off x="609599" y="2457450"/>
            <a:ext cx="7884683" cy="2571750"/>
          </a:xfrm>
          <a:prstGeom prst="rect">
            <a:avLst/>
          </a:prstGeom>
        </p:spPr>
      </p:pic>
    </p:spTree>
    <p:extLst>
      <p:ext uri="{BB962C8B-B14F-4D97-AF65-F5344CB8AC3E}">
        <p14:creationId xmlns:p14="http://schemas.microsoft.com/office/powerpoint/2010/main" val="25589010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DE06D-F12E-4FBA-8E2C-43BC36D5DE2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708B8CD-3E49-4A3F-A18A-2B1B9A3FDD77}"/>
              </a:ext>
            </a:extLst>
          </p:cNvPr>
          <p:cNvSpPr>
            <a:spLocks noGrp="1"/>
          </p:cNvSpPr>
          <p:nvPr>
            <p:ph idx="1"/>
          </p:nvPr>
        </p:nvSpPr>
        <p:spPr/>
        <p:txBody>
          <a:bodyPr/>
          <a:lstStyle/>
          <a:p>
            <a:r>
              <a:rPr lang="en-US" dirty="0"/>
              <a:t>As was the case when we ran this example before, the logistic regressions made it appear that the estimated effect of x1 more than doubled when x2 was added.</a:t>
            </a:r>
          </a:p>
          <a:p>
            <a:endParaRPr lang="en-US" dirty="0"/>
          </a:p>
          <a:p>
            <a:r>
              <a:rPr lang="en-US" dirty="0" err="1"/>
              <a:t>khb</a:t>
            </a:r>
            <a:r>
              <a:rPr lang="en-US" dirty="0"/>
              <a:t> shows that, in reality, the effect of x1 doesn’t change at all. The change shown earlier was entirely due to the rescaling of Y*.</a:t>
            </a:r>
          </a:p>
        </p:txBody>
      </p:sp>
    </p:spTree>
    <p:extLst>
      <p:ext uri="{BB962C8B-B14F-4D97-AF65-F5344CB8AC3E}">
        <p14:creationId xmlns:p14="http://schemas.microsoft.com/office/powerpoint/2010/main" val="11799983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a:t>Khb</a:t>
            </a:r>
            <a:r>
              <a:rPr lang="en-US" sz="3600" dirty="0"/>
              <a:t> Example 2: Matthew Replication</a:t>
            </a:r>
          </a:p>
        </p:txBody>
      </p:sp>
      <p:sp>
        <p:nvSpPr>
          <p:cNvPr id="3" name="Content Placeholder 2"/>
          <p:cNvSpPr>
            <a:spLocks noGrp="1"/>
          </p:cNvSpPr>
          <p:nvPr>
            <p:ph idx="1"/>
          </p:nvPr>
        </p:nvSpPr>
        <p:spPr/>
        <p:txBody>
          <a:bodyPr/>
          <a:lstStyle/>
          <a:p>
            <a:r>
              <a:rPr lang="en-US" sz="2100" dirty="0"/>
              <a:t>Matthew (2011; see Table 7, p. 240) examines the determinants of how likely a student is to feel they will have a job he or she enjoys (0 = 50 percent or lower; 1 = better than 50 percent).</a:t>
            </a:r>
          </a:p>
          <a:p>
            <a:pPr lvl="1"/>
            <a:r>
              <a:rPr lang="en-US" sz="1900" dirty="0"/>
              <a:t>For unclear reasons, our replication results differ slightly from those presented in the paper.</a:t>
            </a:r>
          </a:p>
          <a:p>
            <a:r>
              <a:rPr lang="en-US" sz="2100" dirty="0"/>
              <a:t>In the first model (see next slide), race (0 = white, 1 = black) is the only independent variable. The estimated effect of race is -.507.</a:t>
            </a:r>
          </a:p>
          <a:p>
            <a:r>
              <a:rPr lang="en-US" sz="2100" dirty="0"/>
              <a:t>In the final model controls are added for GPA, SES, and others. The effect of race declines to -.483, an apparent -.024 drop.</a:t>
            </a:r>
          </a:p>
        </p:txBody>
      </p:sp>
    </p:spTree>
    <p:extLst>
      <p:ext uri="{BB962C8B-B14F-4D97-AF65-F5344CB8AC3E}">
        <p14:creationId xmlns:p14="http://schemas.microsoft.com/office/powerpoint/2010/main" val="32119123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A6F06-30C7-465F-9C2A-0961C31B88CF}"/>
              </a:ext>
            </a:extLst>
          </p:cNvPr>
          <p:cNvSpPr>
            <a:spLocks noGrp="1"/>
          </p:cNvSpPr>
          <p:nvPr>
            <p:ph type="title"/>
          </p:nvPr>
        </p:nvSpPr>
        <p:spPr/>
        <p:txBody>
          <a:bodyPr/>
          <a:lstStyle/>
          <a:p>
            <a:endParaRPr lang="en-US"/>
          </a:p>
        </p:txBody>
      </p:sp>
      <p:pic>
        <p:nvPicPr>
          <p:cNvPr id="4" name="Content Placeholder 3">
            <a:extLst>
              <a:ext uri="{FF2B5EF4-FFF2-40B4-BE49-F238E27FC236}">
                <a16:creationId xmlns:a16="http://schemas.microsoft.com/office/drawing/2014/main" id="{13E933E8-55AC-4DA6-A081-D8E88B37F9A1}"/>
              </a:ext>
            </a:extLst>
          </p:cNvPr>
          <p:cNvPicPr>
            <a:picLocks noGrp="1" noChangeAspect="1"/>
          </p:cNvPicPr>
          <p:nvPr>
            <p:ph idx="1"/>
          </p:nvPr>
        </p:nvPicPr>
        <p:blipFill>
          <a:blip r:embed="rId2"/>
          <a:stretch>
            <a:fillRect/>
          </a:stretch>
        </p:blipFill>
        <p:spPr>
          <a:xfrm>
            <a:off x="533400" y="2362200"/>
            <a:ext cx="5703064" cy="4324350"/>
          </a:xfrm>
          <a:prstGeom prst="rect">
            <a:avLst/>
          </a:prstGeom>
        </p:spPr>
      </p:pic>
    </p:spTree>
    <p:extLst>
      <p:ext uri="{BB962C8B-B14F-4D97-AF65-F5344CB8AC3E}">
        <p14:creationId xmlns:p14="http://schemas.microsoft.com/office/powerpoint/2010/main" val="31049249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B2B85-9872-4823-BB34-5C2C84AAD8B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FAF918E-9510-4891-8F81-4C69077362BB}"/>
              </a:ext>
            </a:extLst>
          </p:cNvPr>
          <p:cNvSpPr>
            <a:spLocks noGrp="1"/>
          </p:cNvSpPr>
          <p:nvPr>
            <p:ph idx="1"/>
          </p:nvPr>
        </p:nvSpPr>
        <p:spPr/>
        <p:txBody>
          <a:bodyPr/>
          <a:lstStyle/>
          <a:p>
            <a:r>
              <a:rPr lang="en-US" sz="2000" dirty="0"/>
              <a:t>The </a:t>
            </a:r>
            <a:r>
              <a:rPr lang="en-US" sz="2000" dirty="0" err="1"/>
              <a:t>khb</a:t>
            </a:r>
            <a:r>
              <a:rPr lang="en-US" sz="2000" dirty="0"/>
              <a:t> method (shown in the next slide) shows that the decline is actually about four times as great, -.089. Again this is at least partly because the variance of y* becomes greater as more variables are added, causing coefficients to increase.</a:t>
            </a:r>
          </a:p>
          <a:p>
            <a:r>
              <a:rPr lang="en-US" sz="2000" dirty="0"/>
              <a:t>Put another way, the effect of race in model 1, −.507, is adjusted upwards to -.5772, to reflect the increased variance of Y* as more variables are added.</a:t>
            </a:r>
          </a:p>
          <a:p>
            <a:r>
              <a:rPr lang="en-US" sz="2000" dirty="0"/>
              <a:t>Putting it yet another way, the indirect effect of race is underestimated if we don’t make the </a:t>
            </a:r>
            <a:r>
              <a:rPr lang="en-US" sz="2000" dirty="0" err="1"/>
              <a:t>khb</a:t>
            </a:r>
            <a:r>
              <a:rPr lang="en-US" sz="2000" dirty="0"/>
              <a:t> correction. It appears that the indirect effect of race is only .024 when it is really .089. Without the KHB correction, you would underestimate the importance of the indirect effects race has by influencing other variables which in turn affect whether or not a person enjoys their job.</a:t>
            </a:r>
          </a:p>
        </p:txBody>
      </p:sp>
    </p:spTree>
    <p:extLst>
      <p:ext uri="{BB962C8B-B14F-4D97-AF65-F5344CB8AC3E}">
        <p14:creationId xmlns:p14="http://schemas.microsoft.com/office/powerpoint/2010/main" val="22855901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 name="Content Placeholder 5">
            <a:extLst>
              <a:ext uri="{FF2B5EF4-FFF2-40B4-BE49-F238E27FC236}">
                <a16:creationId xmlns:a16="http://schemas.microsoft.com/office/drawing/2014/main" id="{6AA501A9-0C7A-4986-A311-8AFD4AA6026D}"/>
              </a:ext>
            </a:extLst>
          </p:cNvPr>
          <p:cNvPicPr>
            <a:picLocks noGrp="1" noChangeAspect="1"/>
          </p:cNvPicPr>
          <p:nvPr>
            <p:ph idx="1"/>
          </p:nvPr>
        </p:nvPicPr>
        <p:blipFill>
          <a:blip r:embed="rId2"/>
          <a:stretch>
            <a:fillRect/>
          </a:stretch>
        </p:blipFill>
        <p:spPr>
          <a:xfrm>
            <a:off x="609600" y="2514600"/>
            <a:ext cx="8234836" cy="2667000"/>
          </a:xfrm>
          <a:prstGeom prst="rect">
            <a:avLst/>
          </a:prstGeom>
        </p:spPr>
      </p:pic>
    </p:spTree>
    <p:extLst>
      <p:ext uri="{BB962C8B-B14F-4D97-AF65-F5344CB8AC3E}">
        <p14:creationId xmlns:p14="http://schemas.microsoft.com/office/powerpoint/2010/main" val="8651757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394A67-AA6D-442A-9A85-1328638264F5}"/>
              </a:ext>
            </a:extLst>
          </p:cNvPr>
          <p:cNvSpPr>
            <a:spLocks noGrp="1"/>
          </p:cNvSpPr>
          <p:nvPr>
            <p:ph type="title"/>
          </p:nvPr>
        </p:nvSpPr>
        <p:spPr/>
        <p:txBody>
          <a:bodyPr/>
          <a:lstStyle/>
          <a:p>
            <a:r>
              <a:rPr lang="en-US" dirty="0"/>
              <a:t>Marginal Effects</a:t>
            </a:r>
          </a:p>
        </p:txBody>
      </p:sp>
      <p:sp>
        <p:nvSpPr>
          <p:cNvPr id="3" name="Content Placeholder 2">
            <a:extLst>
              <a:ext uri="{FF2B5EF4-FFF2-40B4-BE49-F238E27FC236}">
                <a16:creationId xmlns:a16="http://schemas.microsoft.com/office/drawing/2014/main" id="{18A5CD97-78C5-4AEE-ABD1-620860FB652B}"/>
              </a:ext>
            </a:extLst>
          </p:cNvPr>
          <p:cNvSpPr>
            <a:spLocks noGrp="1"/>
          </p:cNvSpPr>
          <p:nvPr>
            <p:ph idx="1"/>
          </p:nvPr>
        </p:nvSpPr>
        <p:spPr/>
        <p:txBody>
          <a:bodyPr/>
          <a:lstStyle/>
          <a:p>
            <a:r>
              <a:rPr lang="en-US" sz="2400" dirty="0"/>
              <a:t>Both Mize, Doan, &amp; Long (2019) and Karlson, Holm, &amp; Breen (2012) argue that it may be better to look at changes in marginal effects across nested models, rather than changes in coefficients.</a:t>
            </a:r>
          </a:p>
          <a:p>
            <a:r>
              <a:rPr lang="en-US" sz="2400" dirty="0"/>
              <a:t>KHB note that marginal effects have more intuitive appeal than do coefficients.</a:t>
            </a:r>
          </a:p>
          <a:p>
            <a:r>
              <a:rPr lang="en-US" sz="2400" dirty="0"/>
              <a:t>MDL  further note that rescaling is not an issue with marginal effects</a:t>
            </a:r>
          </a:p>
          <a:p>
            <a:r>
              <a:rPr lang="en-US" sz="2400" dirty="0"/>
              <a:t>The KHB and MDL methods differ though</a:t>
            </a:r>
          </a:p>
          <a:p>
            <a:endParaRPr lang="en-US" dirty="0"/>
          </a:p>
        </p:txBody>
      </p:sp>
    </p:spTree>
    <p:extLst>
      <p:ext uri="{BB962C8B-B14F-4D97-AF65-F5344CB8AC3E}">
        <p14:creationId xmlns:p14="http://schemas.microsoft.com/office/powerpoint/2010/main" val="3566343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000" dirty="0"/>
              <a:t>As you add explanatory variables to a model, the variance of the observed variable Y stays the same in OLS regression. As the explained variance goes up, the residual variance goes down by a corresponding amount.</a:t>
            </a:r>
          </a:p>
          <a:p>
            <a:r>
              <a:rPr lang="en-US" sz="2000" dirty="0"/>
              <a:t>Put another way – As the next slide shows, as you add variables to an OLS regression, the Total Sum of Squares stays the same, but the allocation between the Model (Explained) and Residual (Unexplained) Sums of Squares shifts, i.e. adding more variables increases the Explained SS and decreases the unexplained SS by a corresponding amount.</a:t>
            </a:r>
          </a:p>
          <a:p>
            <a:pPr lvl="1"/>
            <a:r>
              <a:rPr lang="en-US" sz="2000" dirty="0"/>
              <a:t>Recall too that MS Total is the variance of y. It stays the same regardless of what variables are added or dropped from the model. In this case it equals 1.4549. In other words, v(y) is a fixed quantity and does not depend on the variables in the model.</a:t>
            </a:r>
          </a:p>
        </p:txBody>
      </p:sp>
    </p:spTree>
    <p:extLst>
      <p:ext uri="{BB962C8B-B14F-4D97-AF65-F5344CB8AC3E}">
        <p14:creationId xmlns:p14="http://schemas.microsoft.com/office/powerpoint/2010/main" val="31559113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a:solidFill>
                  <a:schemeClr val="accent2"/>
                </a:solidFill>
              </a:rPr>
              <a:t>The Mize/Doan/Long Approach: </a:t>
            </a:r>
            <a:br>
              <a:rPr lang="en-US" sz="2800" dirty="0">
                <a:solidFill>
                  <a:schemeClr val="accent2"/>
                </a:solidFill>
              </a:rPr>
            </a:br>
            <a:r>
              <a:rPr lang="en-US" sz="2800" dirty="0">
                <a:solidFill>
                  <a:schemeClr val="accent2"/>
                </a:solidFill>
              </a:rPr>
              <a:t>Report average marginal effects of variables</a:t>
            </a:r>
            <a:endParaRPr lang="en-US" sz="2800" dirty="0"/>
          </a:p>
        </p:txBody>
      </p:sp>
      <p:sp>
        <p:nvSpPr>
          <p:cNvPr id="3" name="Content Placeholder 2"/>
          <p:cNvSpPr>
            <a:spLocks noGrp="1"/>
          </p:cNvSpPr>
          <p:nvPr>
            <p:ph idx="1"/>
          </p:nvPr>
        </p:nvSpPr>
        <p:spPr/>
        <p:txBody>
          <a:bodyPr/>
          <a:lstStyle/>
          <a:p>
            <a:r>
              <a:rPr lang="en-US" sz="1800" dirty="0">
                <a:solidFill>
                  <a:schemeClr val="accent2"/>
                </a:solidFill>
              </a:rPr>
              <a:t>In Example 1</a:t>
            </a:r>
            <a:r>
              <a:rPr lang="en-US" sz="2000" dirty="0">
                <a:solidFill>
                  <a:schemeClr val="accent2"/>
                </a:solidFill>
              </a:rPr>
              <a:t>,</a:t>
            </a:r>
          </a:p>
          <a:p>
            <a:endParaRPr lang="en-US" dirty="0"/>
          </a:p>
        </p:txBody>
      </p:sp>
      <p:pic>
        <p:nvPicPr>
          <p:cNvPr id="66" name="Picture 65"/>
          <p:cNvPicPr>
            <a:picLocks noChangeAspect="1"/>
          </p:cNvPicPr>
          <p:nvPr/>
        </p:nvPicPr>
        <p:blipFill>
          <a:blip r:embed="rId2"/>
          <a:stretch>
            <a:fillRect/>
          </a:stretch>
        </p:blipFill>
        <p:spPr>
          <a:xfrm>
            <a:off x="1330436" y="2743200"/>
            <a:ext cx="6483128" cy="3532587"/>
          </a:xfrm>
          <a:prstGeom prst="rect">
            <a:avLst/>
          </a:prstGeom>
        </p:spPr>
      </p:pic>
    </p:spTree>
    <p:extLst>
      <p:ext uri="{BB962C8B-B14F-4D97-AF65-F5344CB8AC3E}">
        <p14:creationId xmlns:p14="http://schemas.microsoft.com/office/powerpoint/2010/main" val="27037379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920D1-8DB7-4F48-BAFE-F3C3AF8C10FD}"/>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6F206AC5-A75B-4691-B732-0BBDB69B3866}"/>
              </a:ext>
            </a:extLst>
          </p:cNvPr>
          <p:cNvSpPr>
            <a:spLocks noGrp="1"/>
          </p:cNvSpPr>
          <p:nvPr>
            <p:ph idx="1"/>
          </p:nvPr>
        </p:nvSpPr>
        <p:spPr/>
        <p:txBody>
          <a:bodyPr/>
          <a:lstStyle/>
          <a:p>
            <a:r>
              <a:rPr lang="en-US" sz="1800" dirty="0"/>
              <a:t>The marginal effects changed far less than the coefficients did (although it may seem odd that they changed at all, given that x1 and x2 are uncorrelated).</a:t>
            </a:r>
          </a:p>
          <a:p>
            <a:endParaRPr lang="en-US" sz="1800" dirty="0"/>
          </a:p>
          <a:p>
            <a:r>
              <a:rPr lang="en-US" sz="1800" dirty="0"/>
              <a:t>Mize, Doan, &amp; Long (2019) demonstrate how to do formal tests of whether marginal effects significantly differ across nested models. (In this case, they don’t.)  See example 6.2 in  </a:t>
            </a:r>
            <a:r>
              <a:rPr lang="en-US" sz="1800" dirty="0">
                <a:hlinkClick r:id="rId2"/>
              </a:rPr>
              <a:t>https://journals.sagepub.com/doi/full/10.1177/0081175019852763</a:t>
            </a:r>
            <a:endParaRPr lang="en-US" sz="1800" dirty="0"/>
          </a:p>
          <a:p>
            <a:endParaRPr lang="en-US" sz="1800" dirty="0"/>
          </a:p>
          <a:p>
            <a:r>
              <a:rPr lang="en-US" sz="1800" dirty="0"/>
              <a:t>The coding is a little complicated (Mize is working on do files to simplify it) but the code and data used in Mize’s paper is (as of February 26, 2022) at </a:t>
            </a:r>
            <a:r>
              <a:rPr lang="en-US" sz="1800" dirty="0">
                <a:hlinkClick r:id="rId3"/>
              </a:rPr>
              <a:t>https://drive.google.com/drive/folders/18RS5C47b_ddGaRRXILfmxmfOB41AyA7D</a:t>
            </a:r>
            <a:endParaRPr lang="en-US" sz="1800" dirty="0"/>
          </a:p>
          <a:p>
            <a:endParaRPr lang="en-US" dirty="0"/>
          </a:p>
          <a:p>
            <a:endParaRPr lang="en-US" dirty="0"/>
          </a:p>
        </p:txBody>
      </p:sp>
    </p:spTree>
    <p:extLst>
      <p:ext uri="{BB962C8B-B14F-4D97-AF65-F5344CB8AC3E}">
        <p14:creationId xmlns:p14="http://schemas.microsoft.com/office/powerpoint/2010/main" val="9773902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8DEFE-1AEA-4807-91AA-4E47957599B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8C67D10-8222-4E5A-BAC3-25ADEAB78E87}"/>
              </a:ext>
            </a:extLst>
          </p:cNvPr>
          <p:cNvSpPr>
            <a:spLocks noGrp="1"/>
          </p:cNvSpPr>
          <p:nvPr>
            <p:ph idx="1"/>
          </p:nvPr>
        </p:nvSpPr>
        <p:spPr/>
        <p:txBody>
          <a:bodyPr/>
          <a:lstStyle/>
          <a:p>
            <a:r>
              <a:rPr lang="en-US" sz="2000" dirty="0"/>
              <a:t>The MDL approach includes output like the following. The main thing it adds to the margins commands just shown is a formal test of whether the change in marginal effects is statistically significant.</a:t>
            </a:r>
          </a:p>
          <a:p>
            <a:endParaRPr lang="en-US" sz="2000" dirty="0"/>
          </a:p>
          <a:p>
            <a:endParaRPr lang="en-US" sz="2000" dirty="0"/>
          </a:p>
        </p:txBody>
      </p:sp>
      <p:pic>
        <p:nvPicPr>
          <p:cNvPr id="6" name="Picture 5">
            <a:extLst>
              <a:ext uri="{FF2B5EF4-FFF2-40B4-BE49-F238E27FC236}">
                <a16:creationId xmlns:a16="http://schemas.microsoft.com/office/drawing/2014/main" id="{77A530FE-331B-4A9A-B8BA-5687D8257534}"/>
              </a:ext>
            </a:extLst>
          </p:cNvPr>
          <p:cNvPicPr>
            <a:picLocks noChangeAspect="1"/>
          </p:cNvPicPr>
          <p:nvPr/>
        </p:nvPicPr>
        <p:blipFill>
          <a:blip r:embed="rId2"/>
          <a:stretch>
            <a:fillRect/>
          </a:stretch>
        </p:blipFill>
        <p:spPr>
          <a:xfrm>
            <a:off x="914400" y="3547554"/>
            <a:ext cx="7471378" cy="2167445"/>
          </a:xfrm>
          <a:prstGeom prst="rect">
            <a:avLst/>
          </a:prstGeom>
        </p:spPr>
      </p:pic>
    </p:spTree>
    <p:extLst>
      <p:ext uri="{BB962C8B-B14F-4D97-AF65-F5344CB8AC3E}">
        <p14:creationId xmlns:p14="http://schemas.microsoft.com/office/powerpoint/2010/main" val="17847379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7C029-9FAB-40FC-92A0-42DC22B5C15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11532A4-5466-418B-854A-F10AABC54F72}"/>
              </a:ext>
            </a:extLst>
          </p:cNvPr>
          <p:cNvSpPr>
            <a:spLocks noGrp="1"/>
          </p:cNvSpPr>
          <p:nvPr>
            <p:ph idx="1"/>
          </p:nvPr>
        </p:nvSpPr>
        <p:spPr/>
        <p:txBody>
          <a:bodyPr/>
          <a:lstStyle/>
          <a:p>
            <a:r>
              <a:rPr lang="en-US" sz="2400" dirty="0"/>
              <a:t>KHB provides what may be a better way to compare marginal effects across nested models. </a:t>
            </a:r>
          </a:p>
          <a:p>
            <a:endParaRPr lang="en-US" sz="2400" dirty="0"/>
          </a:p>
          <a:p>
            <a:r>
              <a:rPr lang="en-US" sz="2400" dirty="0"/>
              <a:t>They argue that estimating marginal effects model by model (like MDL do and we just did in Example 1) will give at least slightly erroneous results. They show how to correct for this.</a:t>
            </a:r>
          </a:p>
          <a:p>
            <a:endParaRPr lang="en-US" sz="2400" dirty="0"/>
          </a:p>
          <a:p>
            <a:r>
              <a:rPr lang="en-US" sz="2400" dirty="0"/>
              <a:t>Using their </a:t>
            </a:r>
            <a:r>
              <a:rPr lang="en-US" sz="2400" dirty="0">
                <a:latin typeface="Courier New" panose="02070309020205020404" pitchFamily="49" charset="0"/>
                <a:cs typeface="Courier New" panose="02070309020205020404" pitchFamily="49" charset="0"/>
              </a:rPr>
              <a:t>ape</a:t>
            </a:r>
            <a:r>
              <a:rPr lang="en-US" sz="2400" dirty="0"/>
              <a:t> (Average Partial Effect) option, even the small differences in marginal effects we saw in Example 1 across nested models go away.</a:t>
            </a:r>
          </a:p>
          <a:p>
            <a:endParaRPr lang="en-US" dirty="0"/>
          </a:p>
        </p:txBody>
      </p:sp>
    </p:spTree>
    <p:extLst>
      <p:ext uri="{BB962C8B-B14F-4D97-AF65-F5344CB8AC3E}">
        <p14:creationId xmlns:p14="http://schemas.microsoft.com/office/powerpoint/2010/main" val="12445042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AD5D2-78F2-414E-9594-6C959B9AD5F1}"/>
              </a:ext>
            </a:extLst>
          </p:cNvPr>
          <p:cNvSpPr>
            <a:spLocks noGrp="1"/>
          </p:cNvSpPr>
          <p:nvPr>
            <p:ph type="title"/>
          </p:nvPr>
        </p:nvSpPr>
        <p:spPr/>
        <p:txBody>
          <a:bodyPr/>
          <a:lstStyle/>
          <a:p>
            <a:endParaRPr lang="en-US"/>
          </a:p>
        </p:txBody>
      </p:sp>
      <p:pic>
        <p:nvPicPr>
          <p:cNvPr id="4" name="Content Placeholder 3">
            <a:extLst>
              <a:ext uri="{FF2B5EF4-FFF2-40B4-BE49-F238E27FC236}">
                <a16:creationId xmlns:a16="http://schemas.microsoft.com/office/drawing/2014/main" id="{BFDE2B7E-290D-4FAF-AD9A-DEC1AC13244D}"/>
              </a:ext>
            </a:extLst>
          </p:cNvPr>
          <p:cNvPicPr>
            <a:picLocks noGrp="1" noChangeAspect="1"/>
          </p:cNvPicPr>
          <p:nvPr>
            <p:ph idx="1"/>
          </p:nvPr>
        </p:nvPicPr>
        <p:blipFill>
          <a:blip r:embed="rId2"/>
          <a:stretch>
            <a:fillRect/>
          </a:stretch>
        </p:blipFill>
        <p:spPr>
          <a:xfrm>
            <a:off x="685799" y="2575560"/>
            <a:ext cx="8147506" cy="2834640"/>
          </a:xfrm>
          <a:prstGeom prst="rect">
            <a:avLst/>
          </a:prstGeom>
        </p:spPr>
      </p:pic>
    </p:spTree>
    <p:extLst>
      <p:ext uri="{BB962C8B-B14F-4D97-AF65-F5344CB8AC3E}">
        <p14:creationId xmlns:p14="http://schemas.microsoft.com/office/powerpoint/2010/main" val="7478853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8F601-C921-4576-A767-FA7D99ADDEC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DDDF2A3-EA98-4D3E-AFD5-B0310B73CDB8}"/>
              </a:ext>
            </a:extLst>
          </p:cNvPr>
          <p:cNvSpPr>
            <a:spLocks noGrp="1"/>
          </p:cNvSpPr>
          <p:nvPr>
            <p:ph idx="1"/>
          </p:nvPr>
        </p:nvSpPr>
        <p:spPr/>
        <p:txBody>
          <a:bodyPr/>
          <a:lstStyle/>
          <a:p>
            <a:r>
              <a:rPr lang="en-US" dirty="0"/>
              <a:t>Applying the MDL method to Example 2,</a:t>
            </a:r>
          </a:p>
          <a:p>
            <a:endParaRPr lang="en-US" dirty="0"/>
          </a:p>
        </p:txBody>
      </p:sp>
      <p:pic>
        <p:nvPicPr>
          <p:cNvPr id="4" name="Picture 3">
            <a:extLst>
              <a:ext uri="{FF2B5EF4-FFF2-40B4-BE49-F238E27FC236}">
                <a16:creationId xmlns:a16="http://schemas.microsoft.com/office/drawing/2014/main" id="{90B3E599-2A7F-49E8-923E-A1FC64FB692E}"/>
              </a:ext>
            </a:extLst>
          </p:cNvPr>
          <p:cNvPicPr>
            <a:picLocks noChangeAspect="1"/>
          </p:cNvPicPr>
          <p:nvPr/>
        </p:nvPicPr>
        <p:blipFill>
          <a:blip r:embed="rId2"/>
          <a:stretch>
            <a:fillRect/>
          </a:stretch>
        </p:blipFill>
        <p:spPr>
          <a:xfrm>
            <a:off x="838200" y="3124200"/>
            <a:ext cx="7880048" cy="2286000"/>
          </a:xfrm>
          <a:prstGeom prst="rect">
            <a:avLst/>
          </a:prstGeom>
        </p:spPr>
      </p:pic>
    </p:spTree>
    <p:extLst>
      <p:ext uri="{BB962C8B-B14F-4D97-AF65-F5344CB8AC3E}">
        <p14:creationId xmlns:p14="http://schemas.microsoft.com/office/powerpoint/2010/main" val="31489826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6A828C-81D8-492C-AC11-ACDBFF31466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3CF084C-985A-484F-BFB1-50E57A4DEBC5}"/>
              </a:ext>
            </a:extLst>
          </p:cNvPr>
          <p:cNvSpPr>
            <a:spLocks noGrp="1"/>
          </p:cNvSpPr>
          <p:nvPr>
            <p:ph idx="1"/>
          </p:nvPr>
        </p:nvSpPr>
        <p:spPr/>
        <p:txBody>
          <a:bodyPr/>
          <a:lstStyle/>
          <a:p>
            <a:r>
              <a:rPr lang="en-US" dirty="0"/>
              <a:t>Applying </a:t>
            </a:r>
            <a:r>
              <a:rPr lang="en-US" dirty="0" err="1"/>
              <a:t>khb</a:t>
            </a:r>
            <a:r>
              <a:rPr lang="en-US" dirty="0"/>
              <a:t> with the </a:t>
            </a:r>
            <a:r>
              <a:rPr lang="en-US" dirty="0">
                <a:latin typeface="Courier New" panose="02070309020205020404" pitchFamily="49" charset="0"/>
                <a:cs typeface="Courier New" panose="02070309020205020404" pitchFamily="49" charset="0"/>
              </a:rPr>
              <a:t>ape</a:t>
            </a:r>
            <a:r>
              <a:rPr lang="en-US" dirty="0"/>
              <a:t> option to Example 2,</a:t>
            </a:r>
          </a:p>
          <a:p>
            <a:endParaRPr lang="en-US" dirty="0"/>
          </a:p>
        </p:txBody>
      </p:sp>
      <p:pic>
        <p:nvPicPr>
          <p:cNvPr id="4" name="Picture 3">
            <a:extLst>
              <a:ext uri="{FF2B5EF4-FFF2-40B4-BE49-F238E27FC236}">
                <a16:creationId xmlns:a16="http://schemas.microsoft.com/office/drawing/2014/main" id="{10C3B4E6-F8C1-4523-8C5C-E49FF07D6EEB}"/>
              </a:ext>
            </a:extLst>
          </p:cNvPr>
          <p:cNvPicPr>
            <a:picLocks noChangeAspect="1"/>
          </p:cNvPicPr>
          <p:nvPr/>
        </p:nvPicPr>
        <p:blipFill>
          <a:blip r:embed="rId2"/>
          <a:stretch>
            <a:fillRect/>
          </a:stretch>
        </p:blipFill>
        <p:spPr>
          <a:xfrm>
            <a:off x="838199" y="2971800"/>
            <a:ext cx="7008607" cy="2895600"/>
          </a:xfrm>
          <a:prstGeom prst="rect">
            <a:avLst/>
          </a:prstGeom>
        </p:spPr>
      </p:pic>
    </p:spTree>
    <p:extLst>
      <p:ext uri="{BB962C8B-B14F-4D97-AF65-F5344CB8AC3E}">
        <p14:creationId xmlns:p14="http://schemas.microsoft.com/office/powerpoint/2010/main" val="17354525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ABB76D-3DBC-42C1-AD8A-AA7416BCEBB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4C4E8FC-0500-44E8-B051-A3911024006A}"/>
              </a:ext>
            </a:extLst>
          </p:cNvPr>
          <p:cNvSpPr>
            <a:spLocks noGrp="1"/>
          </p:cNvSpPr>
          <p:nvPr>
            <p:ph idx="1"/>
          </p:nvPr>
        </p:nvSpPr>
        <p:spPr/>
        <p:txBody>
          <a:bodyPr/>
          <a:lstStyle/>
          <a:p>
            <a:r>
              <a:rPr lang="en-US" sz="2000" dirty="0"/>
              <a:t>For Example 2 – Estimating marginal </a:t>
            </a:r>
            <a:r>
              <a:rPr lang="en-US" sz="2000" dirty="0" err="1"/>
              <a:t>effectss</a:t>
            </a:r>
            <a:r>
              <a:rPr lang="en-US" sz="2000" dirty="0"/>
              <a:t> the MDL way, the marginal effect of race declines by about .010 between nested models. </a:t>
            </a:r>
          </a:p>
          <a:p>
            <a:pPr lvl="1"/>
            <a:r>
              <a:rPr lang="en-US" sz="2000" dirty="0"/>
              <a:t>The change is NOT statistically significant at even the .10 level.</a:t>
            </a:r>
          </a:p>
          <a:p>
            <a:pPr lvl="1"/>
            <a:endParaRPr lang="en-US" sz="2000" dirty="0"/>
          </a:p>
          <a:p>
            <a:r>
              <a:rPr lang="en-US" sz="2000" dirty="0"/>
              <a:t>However, using </a:t>
            </a:r>
            <a:r>
              <a:rPr lang="en-US" sz="2000" dirty="0" err="1"/>
              <a:t>khb</a:t>
            </a:r>
            <a:r>
              <a:rPr lang="en-US" sz="2000" dirty="0"/>
              <a:t>, the change is slightly larger, about .013.</a:t>
            </a:r>
          </a:p>
          <a:p>
            <a:pPr lvl="1"/>
            <a:r>
              <a:rPr lang="en-US" sz="2000" dirty="0"/>
              <a:t>Unfortunately, </a:t>
            </a:r>
            <a:r>
              <a:rPr lang="en-US" sz="2000" dirty="0" err="1"/>
              <a:t>khb</a:t>
            </a:r>
            <a:r>
              <a:rPr lang="en-US" sz="2000" dirty="0"/>
              <a:t> does NOT provide a test of the statistical significance of the change.</a:t>
            </a:r>
          </a:p>
          <a:p>
            <a:pPr lvl="1"/>
            <a:endParaRPr lang="en-US" sz="2000" dirty="0"/>
          </a:p>
          <a:p>
            <a:r>
              <a:rPr lang="en-US" sz="2000" dirty="0"/>
              <a:t>It may not matter that much whether or not you just estimate the marginal effects model by model like MDL do or if you use </a:t>
            </a:r>
            <a:r>
              <a:rPr lang="en-US" sz="2000" dirty="0" err="1"/>
              <a:t>khb</a:t>
            </a:r>
            <a:r>
              <a:rPr lang="en-US" sz="2000" dirty="0"/>
              <a:t>, as the differences seem to be minor in practice. (I’ve asked Mize &amp; Long what they think.)</a:t>
            </a:r>
          </a:p>
          <a:p>
            <a:endParaRPr lang="en-US" dirty="0"/>
          </a:p>
        </p:txBody>
      </p:sp>
    </p:spTree>
    <p:extLst>
      <p:ext uri="{BB962C8B-B14F-4D97-AF65-F5344CB8AC3E}">
        <p14:creationId xmlns:p14="http://schemas.microsoft.com/office/powerpoint/2010/main" val="18676976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3FA4C-5DC4-4A5C-A92E-45FEF48C8418}"/>
              </a:ext>
            </a:extLst>
          </p:cNvPr>
          <p:cNvSpPr>
            <a:spLocks noGrp="1"/>
          </p:cNvSpPr>
          <p:nvPr>
            <p:ph type="title"/>
          </p:nvPr>
        </p:nvSpPr>
        <p:spPr/>
        <p:txBody>
          <a:bodyPr/>
          <a:lstStyle/>
          <a:p>
            <a:pPr algn="ctr"/>
            <a:r>
              <a:rPr lang="en-US" dirty="0">
                <a:solidFill>
                  <a:schemeClr val="accent1"/>
                </a:solidFill>
              </a:rPr>
              <a:t>Summary</a:t>
            </a:r>
          </a:p>
        </p:txBody>
      </p:sp>
      <p:sp>
        <p:nvSpPr>
          <p:cNvPr id="3" name="Content Placeholder 2">
            <a:extLst>
              <a:ext uri="{FF2B5EF4-FFF2-40B4-BE49-F238E27FC236}">
                <a16:creationId xmlns:a16="http://schemas.microsoft.com/office/drawing/2014/main" id="{16E1E54B-30AE-4F66-8318-3E98821749DF}"/>
              </a:ext>
            </a:extLst>
          </p:cNvPr>
          <p:cNvSpPr>
            <a:spLocks noGrp="1"/>
          </p:cNvSpPr>
          <p:nvPr>
            <p:ph idx="1"/>
          </p:nvPr>
        </p:nvSpPr>
        <p:spPr/>
        <p:txBody>
          <a:bodyPr/>
          <a:lstStyle/>
          <a:p>
            <a:r>
              <a:rPr lang="en-US" dirty="0"/>
              <a:t>When you estimate a series of nested models using logit or </a:t>
            </a:r>
            <a:r>
              <a:rPr lang="en-US" dirty="0" err="1"/>
              <a:t>probit</a:t>
            </a:r>
            <a:r>
              <a:rPr lang="en-US" dirty="0"/>
              <a:t>, comparisons of coefficients across models may be problematic, because Y* is scaled differently in each model.</a:t>
            </a:r>
          </a:p>
          <a:p>
            <a:r>
              <a:rPr lang="en-US" dirty="0"/>
              <a:t>You may just want to not even present the results from nested models. Often people do so but ignore everything but the final model. So why waste space on something you aren’t using and which could mislead people?</a:t>
            </a:r>
          </a:p>
        </p:txBody>
      </p:sp>
    </p:spTree>
    <p:extLst>
      <p:ext uri="{BB962C8B-B14F-4D97-AF65-F5344CB8AC3E}">
        <p14:creationId xmlns:p14="http://schemas.microsoft.com/office/powerpoint/2010/main" val="36460288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14BBEC-2078-4DD6-9C46-34716CDAA1A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EF01C9A-1AB8-43AE-9974-BCA5E5904530}"/>
              </a:ext>
            </a:extLst>
          </p:cNvPr>
          <p:cNvSpPr>
            <a:spLocks noGrp="1"/>
          </p:cNvSpPr>
          <p:nvPr>
            <p:ph idx="1"/>
          </p:nvPr>
        </p:nvSpPr>
        <p:spPr/>
        <p:txBody>
          <a:bodyPr/>
          <a:lstStyle/>
          <a:p>
            <a:r>
              <a:rPr lang="en-US" sz="1800" dirty="0"/>
              <a:t>If you do want to present sequences of nested models and see how coefficients change  (e.g. you want to see how the effect of race declines as more variables are added to the model) you probably want to use the </a:t>
            </a:r>
            <a:r>
              <a:rPr lang="en-US" sz="1800" dirty="0" err="1"/>
              <a:t>khb</a:t>
            </a:r>
            <a:r>
              <a:rPr lang="en-US" sz="1800" dirty="0"/>
              <a:t> method so results across models are directly comparable.</a:t>
            </a:r>
          </a:p>
          <a:p>
            <a:r>
              <a:rPr lang="en-US" sz="1800" dirty="0"/>
              <a:t>Rather than focusing on how coefficients change, you may prefer to focus on how marginal effects change. This may be more intuitively meaningful.</a:t>
            </a:r>
          </a:p>
          <a:p>
            <a:r>
              <a:rPr lang="en-US" sz="1800" dirty="0"/>
              <a:t>Mize, Doan, &amp; Long (2019), as well as Karlson, Holm, and Breen (2012), have suggested ways to validly compare marginal effects across nested models. </a:t>
            </a:r>
          </a:p>
          <a:p>
            <a:pPr lvl="1"/>
            <a:r>
              <a:rPr lang="en-US" sz="1800" dirty="0"/>
              <a:t>I’m currently not sure which is best. According to KHB the MDL approach seems slightly off. On the other hand MDL provides a formal statistical test of the differences between marginal effects but KHB does not. The KHB software is currently much easier to use but easier-to-use software for MDL may be coming.  In any event, it may not matter that much as differences between the two approaches seem to be small.</a:t>
            </a:r>
          </a:p>
        </p:txBody>
      </p:sp>
    </p:spTree>
    <p:extLst>
      <p:ext uri="{BB962C8B-B14F-4D97-AF65-F5344CB8AC3E}">
        <p14:creationId xmlns:p14="http://schemas.microsoft.com/office/powerpoint/2010/main" val="4087683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0DF78-949C-4A77-B90E-B99E765880A5}"/>
              </a:ext>
            </a:extLst>
          </p:cNvPr>
          <p:cNvSpPr>
            <a:spLocks noGrp="1"/>
          </p:cNvSpPr>
          <p:nvPr>
            <p:ph type="title"/>
          </p:nvPr>
        </p:nvSpPr>
        <p:spPr/>
        <p:txBody>
          <a:bodyPr/>
          <a:lstStyle/>
          <a:p>
            <a:endParaRPr lang="en-US"/>
          </a:p>
        </p:txBody>
      </p:sp>
      <p:pic>
        <p:nvPicPr>
          <p:cNvPr id="7" name="Content Placeholder 6">
            <a:extLst>
              <a:ext uri="{FF2B5EF4-FFF2-40B4-BE49-F238E27FC236}">
                <a16:creationId xmlns:a16="http://schemas.microsoft.com/office/drawing/2014/main" id="{3D6885B8-6BD2-4618-950D-3B7AE08F8157}"/>
              </a:ext>
            </a:extLst>
          </p:cNvPr>
          <p:cNvPicPr>
            <a:picLocks noGrp="1" noChangeAspect="1"/>
          </p:cNvPicPr>
          <p:nvPr>
            <p:ph idx="1"/>
          </p:nvPr>
        </p:nvPicPr>
        <p:blipFill>
          <a:blip r:embed="rId2"/>
          <a:stretch>
            <a:fillRect/>
          </a:stretch>
        </p:blipFill>
        <p:spPr>
          <a:xfrm>
            <a:off x="609599" y="2438400"/>
            <a:ext cx="8009837" cy="3657600"/>
          </a:xfrm>
          <a:prstGeom prst="rect">
            <a:avLst/>
          </a:prstGeom>
        </p:spPr>
      </p:pic>
    </p:spTree>
    <p:extLst>
      <p:ext uri="{BB962C8B-B14F-4D97-AF65-F5344CB8AC3E}">
        <p14:creationId xmlns:p14="http://schemas.microsoft.com/office/powerpoint/2010/main" val="21908265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143000"/>
            <a:ext cx="8229600" cy="533400"/>
          </a:xfrm>
        </p:spPr>
        <p:txBody>
          <a:bodyPr/>
          <a:lstStyle/>
          <a:p>
            <a:r>
              <a:rPr lang="en-US" dirty="0"/>
              <a:t>Selected References</a:t>
            </a:r>
          </a:p>
        </p:txBody>
      </p:sp>
      <p:sp>
        <p:nvSpPr>
          <p:cNvPr id="5" name="Content Placeholder 4"/>
          <p:cNvSpPr>
            <a:spLocks noGrp="1"/>
          </p:cNvSpPr>
          <p:nvPr>
            <p:ph idx="1"/>
          </p:nvPr>
        </p:nvSpPr>
        <p:spPr>
          <a:xfrm>
            <a:off x="457200" y="1828800"/>
            <a:ext cx="8229600" cy="4745038"/>
          </a:xfrm>
        </p:spPr>
        <p:txBody>
          <a:bodyPr/>
          <a:lstStyle/>
          <a:p>
            <a:endParaRPr lang="en-US" sz="900" dirty="0"/>
          </a:p>
          <a:p>
            <a:r>
              <a:rPr lang="en-US" sz="1400" dirty="0" err="1"/>
              <a:t>Karlson</a:t>
            </a:r>
            <a:r>
              <a:rPr lang="en-US" sz="1400" dirty="0"/>
              <a:t>, </a:t>
            </a:r>
            <a:r>
              <a:rPr lang="en-US" sz="1400" dirty="0" err="1"/>
              <a:t>Kristian</a:t>
            </a:r>
            <a:r>
              <a:rPr lang="en-US" sz="1400" dirty="0"/>
              <a:t> B., Anders Holm and Richard Breen. 2011. Comparing Regression Coefficients between Same-Sample Nested Models using Logit and </a:t>
            </a:r>
            <a:r>
              <a:rPr lang="en-US" sz="1400" dirty="0" err="1"/>
              <a:t>Probit</a:t>
            </a:r>
            <a:r>
              <a:rPr lang="en-US" sz="1400" dirty="0"/>
              <a:t>: A New Method. </a:t>
            </a:r>
            <a:r>
              <a:rPr lang="en-US" sz="1400" dirty="0">
                <a:hlinkClick r:id="rId2"/>
              </a:rPr>
              <a:t>https://journals.sagepub.com/doi/10.1177/0081175012444861</a:t>
            </a:r>
            <a:r>
              <a:rPr lang="en-US" sz="1400" dirty="0"/>
              <a:t>. Sociological Methodology August 2012 vol. 42 no. 1 286-313</a:t>
            </a:r>
          </a:p>
          <a:p>
            <a:endParaRPr lang="en-US" sz="1400" dirty="0"/>
          </a:p>
          <a:p>
            <a:r>
              <a:rPr lang="en-US" sz="1400" dirty="0"/>
              <a:t>Abstract: “Logit and </a:t>
            </a:r>
            <a:r>
              <a:rPr lang="en-US" sz="1400" dirty="0" err="1"/>
              <a:t>probit</a:t>
            </a:r>
            <a:r>
              <a:rPr lang="en-US" sz="1400" dirty="0"/>
              <a:t> models are widely used in empirical sociological research. However, the common practice of comparing the coefficients of a given variable across differently specified models fitted to the same sample does not warrant the same interpretation in logits and </a:t>
            </a:r>
            <a:r>
              <a:rPr lang="en-US" sz="1400" dirty="0" err="1"/>
              <a:t>probits</a:t>
            </a:r>
            <a:r>
              <a:rPr lang="en-US" sz="1400" dirty="0"/>
              <a:t> as in linear regression. Unlike linear models, the change in the coefficient of the variable of interest cannot be straightforwardly attributed to the inclusion of confounding variables. The reason for this is that the variance of the underlying latent variable is not identified and will differ between models. We refer to this as the problem of rescaling. We propose a solution that allows researchers to assess the influence of confounding relative to the influence of rescaling, and we develop a test to assess the statistical significance of confounding. A further problem in making comparisons is that, in most cases, the error distribution, and not just its variance, will differ across models. Monte Carlo analyses indicate that other methods that have been proposed for dealing with the rescaling problem can lead to mistaken inferences if the error distributions are very different. In contrast, in all scenarios studied, our approach performs as least as well as, and in some cases better than, others when faced with differences in the error distributions. We present an example of our method using data from the National Education Longitudinal Study”</a:t>
            </a:r>
          </a:p>
          <a:p>
            <a:endParaRPr lang="en-US" sz="1400" dirty="0"/>
          </a:p>
          <a:p>
            <a:endParaRPr lang="en-US" sz="900" dirty="0"/>
          </a:p>
          <a:p>
            <a:endParaRPr lang="en-US" sz="900" dirty="0"/>
          </a:p>
        </p:txBody>
      </p:sp>
    </p:spTree>
    <p:extLst>
      <p:ext uri="{BB962C8B-B14F-4D97-AF65-F5344CB8AC3E}">
        <p14:creationId xmlns:p14="http://schemas.microsoft.com/office/powerpoint/2010/main" val="16197046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2A220-E7D8-4E5B-87A3-8D39C34BFD1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6FF510D-EFA9-43D5-A3FE-04B44EA9F9A4}"/>
              </a:ext>
            </a:extLst>
          </p:cNvPr>
          <p:cNvSpPr>
            <a:spLocks noGrp="1"/>
          </p:cNvSpPr>
          <p:nvPr>
            <p:ph idx="1"/>
          </p:nvPr>
        </p:nvSpPr>
        <p:spPr/>
        <p:txBody>
          <a:bodyPr/>
          <a:lstStyle/>
          <a:p>
            <a:r>
              <a:rPr lang="en-US" sz="1400" dirty="0"/>
              <a:t>Kohler, Ulrich, Kristian B. Carlson and Anders Holm. 2011. Comparing Coefficients of nested nonlinear probability models. The Stata Journal</a:t>
            </a:r>
            <a:br>
              <a:rPr lang="en-US" sz="1400" dirty="0"/>
            </a:br>
            <a:r>
              <a:rPr lang="en-US" sz="1400" dirty="0"/>
              <a:t>Volume 11 Number 3: pp. 420-438. </a:t>
            </a:r>
            <a:r>
              <a:rPr lang="en-US" sz="1400" dirty="0">
                <a:hlinkClick r:id="rId2"/>
              </a:rPr>
              <a:t>http://www.stata-journal.com/article.html?article=st0236</a:t>
            </a:r>
            <a:r>
              <a:rPr lang="en-US" sz="1400" dirty="0"/>
              <a:t>. </a:t>
            </a:r>
          </a:p>
          <a:p>
            <a:endParaRPr lang="en-US" sz="1400" dirty="0"/>
          </a:p>
          <a:p>
            <a:r>
              <a:rPr lang="en-US" sz="1400" dirty="0"/>
              <a:t>Abstract: “In a series of recent articles, Karlson, Holm, and Breen (Breen, Karlson, and Holm, 2011,  </a:t>
            </a:r>
            <a:r>
              <a:rPr lang="en-US" sz="1400" dirty="0">
                <a:hlinkClick r:id="rId3"/>
              </a:rPr>
              <a:t>http://papers.ssrn.com/sol3/papers.cfm?abstractid=1730065</a:t>
            </a:r>
            <a:r>
              <a:rPr lang="en-US" sz="1400" dirty="0"/>
              <a:t>; Karlson and Holm, 2011, </a:t>
            </a:r>
            <a:r>
              <a:rPr lang="en-US" sz="1400" i="1" dirty="0"/>
              <a:t>Research in Stratification and Social Mobility</a:t>
            </a:r>
            <a:r>
              <a:rPr lang="en-US" sz="1400" dirty="0"/>
              <a:t> 29: 221–237; Karlson, Holm, and Breen, 2010, </a:t>
            </a:r>
            <a:r>
              <a:rPr lang="en-US" sz="1400" dirty="0">
                <a:hlinkClick r:id="rId4"/>
              </a:rPr>
              <a:t>http://www.yale.edu/ciqle/Breen Scaling%20effects.pdf</a:t>
            </a:r>
            <a:r>
              <a:rPr lang="en-US" sz="1400" dirty="0"/>
              <a:t>) have developed a method for comparing the estimated coefficients of two nested nonlinear probability models. In this article, we describe this method and the user-written program </a:t>
            </a:r>
            <a:r>
              <a:rPr lang="en-US" sz="1400" b="1" dirty="0" err="1"/>
              <a:t>khb</a:t>
            </a:r>
            <a:r>
              <a:rPr lang="en-US" sz="1400" dirty="0"/>
              <a:t>, which implements the method. The KHB method is a general decomposition method that is unaffected by the rescaling or attenuation bias that arises in cross-model comparisons in nonlinear models. It recovers the degree to which a control variable, </a:t>
            </a:r>
            <a:r>
              <a:rPr lang="en-US" sz="1400" i="1" dirty="0"/>
              <a:t>Z</a:t>
            </a:r>
            <a:r>
              <a:rPr lang="en-US" sz="1400" dirty="0"/>
              <a:t>, mediates or explains the relationship between </a:t>
            </a:r>
            <a:r>
              <a:rPr lang="en-US" sz="1400" i="1" dirty="0"/>
              <a:t>X</a:t>
            </a:r>
            <a:r>
              <a:rPr lang="en-US" sz="1400" dirty="0"/>
              <a:t> and a latent outcome variable, </a:t>
            </a:r>
            <a:r>
              <a:rPr lang="en-US" sz="1400" i="1" dirty="0"/>
              <a:t>Y</a:t>
            </a:r>
            <a:r>
              <a:rPr lang="en-US" sz="1400" baseline="30000" dirty="0"/>
              <a:t>∗</a:t>
            </a:r>
            <a:r>
              <a:rPr lang="en-US" sz="1400" dirty="0"/>
              <a:t>, underlying the nonlinear probability model. It also decomposes effects of both discrete and continuous variables, applies to average partial effects, and provides analytically derived statistical tests. The method can be extended to other models in the generalized linear model family.</a:t>
            </a:r>
          </a:p>
          <a:p>
            <a:endParaRPr lang="en-US" dirty="0"/>
          </a:p>
        </p:txBody>
      </p:sp>
    </p:spTree>
    <p:extLst>
      <p:ext uri="{BB962C8B-B14F-4D97-AF65-F5344CB8AC3E}">
        <p14:creationId xmlns:p14="http://schemas.microsoft.com/office/powerpoint/2010/main" val="129189222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14E70-B6B3-421E-ADF5-B892C60EF9A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B00C7FC-AD32-41C5-9503-2B6EC2C45719}"/>
              </a:ext>
            </a:extLst>
          </p:cNvPr>
          <p:cNvSpPr>
            <a:spLocks noGrp="1"/>
          </p:cNvSpPr>
          <p:nvPr>
            <p:ph idx="1"/>
          </p:nvPr>
        </p:nvSpPr>
        <p:spPr/>
        <p:txBody>
          <a:bodyPr/>
          <a:lstStyle/>
          <a:p>
            <a:r>
              <a:rPr lang="en-US" sz="1400" dirty="0"/>
              <a:t>Mize, Trenton, Long Doan, &amp; J. Scott Long. 2019. A General Framework for Comparing Predictions and Marginal Effects across Models. Sociological Methodology vol 49 no 1: pp. 152-189. </a:t>
            </a:r>
            <a:r>
              <a:rPr lang="en-US" sz="1400" dirty="0">
                <a:hlinkClick r:id="rId2"/>
              </a:rPr>
              <a:t>https://journals.sagepub.com/doi/full/10.1177/0081175019852763</a:t>
            </a:r>
            <a:r>
              <a:rPr lang="en-US" sz="1400" dirty="0"/>
              <a:t> </a:t>
            </a:r>
          </a:p>
          <a:p>
            <a:endParaRPr lang="en-US" sz="1400" dirty="0"/>
          </a:p>
          <a:p>
            <a:r>
              <a:rPr lang="en-US" sz="1400" dirty="0"/>
              <a:t>Abstract: Many research questions involve comparing predictions or effects across multiple models. For example, it may be of interest whether an independent variable’s effect changes after adding variables to a model. Or, it could be important to compare a variable’s effect on different outcomes or across different types of models. When doing this, marginal effects are a useful method for quantifying effects because they are in the natural metric of the dependent variable and they avoid identification problems when comparing regression coefficients across logit and </a:t>
            </a:r>
            <a:r>
              <a:rPr lang="en-US" sz="1400" dirty="0" err="1"/>
              <a:t>probit</a:t>
            </a:r>
            <a:r>
              <a:rPr lang="en-US" sz="1400" dirty="0"/>
              <a:t> models. Despite advances that make it possible to compute marginal effects for almost any model, there is no general method for comparing these effects across models. In this article, the authors provide a general framework for comparing predictions and marginal effects across models using seemingly unrelated estimation to combine estimates from multiple models, which allows tests of the equality of predictions and effects across models. The authors illustrate their method to compare nested models, to compare effects on different dependent or independent variables, to compare results from different samples or groups within one sample, and to assess results from different types of models.  </a:t>
            </a:r>
          </a:p>
        </p:txBody>
      </p:sp>
    </p:spTree>
    <p:extLst>
      <p:ext uri="{BB962C8B-B14F-4D97-AF65-F5344CB8AC3E}">
        <p14:creationId xmlns:p14="http://schemas.microsoft.com/office/powerpoint/2010/main" val="283406033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7E636-2AD5-464B-8227-7FCDF15AD024}"/>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B46D1D3A-4041-4A99-A32F-8F2739B88DE1}"/>
              </a:ext>
            </a:extLst>
          </p:cNvPr>
          <p:cNvSpPr>
            <a:spLocks noGrp="1"/>
          </p:cNvSpPr>
          <p:nvPr>
            <p:ph idx="1"/>
          </p:nvPr>
        </p:nvSpPr>
        <p:spPr/>
        <p:txBody>
          <a:bodyPr/>
          <a:lstStyle/>
          <a:p>
            <a:r>
              <a:rPr lang="en-US" sz="1400" dirty="0"/>
              <a:t>Matthew, Ervin (</a:t>
            </a:r>
            <a:r>
              <a:rPr lang="en-US" sz="1400" dirty="0" err="1"/>
              <a:t>Maliq</a:t>
            </a:r>
            <a:r>
              <a:rPr lang="en-US" sz="1400" dirty="0"/>
              <a:t>). 2011. Effort Optimism in the Classroom: Attitudes of Black and White Students on Education, Social Structure, and Causes of Life Opportunities. Sociology of Education Volume: 84 issue: 3, page(s): 225-245. </a:t>
            </a:r>
            <a:r>
              <a:rPr lang="en-US" sz="1400" dirty="0">
                <a:hlinkClick r:id="rId2"/>
              </a:rPr>
              <a:t>https://journals.sagepub.com/doi/10.1177/0038040711402360</a:t>
            </a:r>
            <a:r>
              <a:rPr lang="en-US" sz="1400" dirty="0"/>
              <a:t> </a:t>
            </a:r>
          </a:p>
          <a:p>
            <a:endParaRPr lang="en-US" sz="1400" dirty="0"/>
          </a:p>
          <a:p>
            <a:r>
              <a:rPr lang="en-US" sz="1400" dirty="0"/>
              <a:t>Abstract: Do black and white students hold similar beliefs about the causes of life opportunities? Disparities in academic performance between blacks and whites have been attributed, in part, to differing attitudes about the relationship between education and life opportunities. Advocates of oppositional culture theory argue that black students consider structural barriers to have more influence on prosperity than do their own efforts in the classroom; detractors contend that black and white students equally consider individual academic performance to be key to future life opportunities. Using the National Education Longitudinal Study, 1988 through 1992, the author demonstrates that students simultaneously accept both structural and individualistic explanations for prosperity. Black students report greater support for structural explanations than do white students, but they report equal or greater support for the relevance of education to their futures. The author finds that, while black and white students do differ in their optimism about future opportunities, dissimilar attitudes about social structure, rather than education, are accountable for this.</a:t>
            </a:r>
          </a:p>
        </p:txBody>
      </p:sp>
    </p:spTree>
    <p:extLst>
      <p:ext uri="{BB962C8B-B14F-4D97-AF65-F5344CB8AC3E}">
        <p14:creationId xmlns:p14="http://schemas.microsoft.com/office/powerpoint/2010/main" val="792347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endParaRPr lang="en-US"/>
          </a:p>
        </p:txBody>
      </p:sp>
      <p:sp>
        <p:nvSpPr>
          <p:cNvPr id="7171" name="Content Placeholder 2"/>
          <p:cNvSpPr>
            <a:spLocks noGrp="1"/>
          </p:cNvSpPr>
          <p:nvPr>
            <p:ph idx="1"/>
          </p:nvPr>
        </p:nvSpPr>
        <p:spPr/>
        <p:txBody>
          <a:bodyPr/>
          <a:lstStyle/>
          <a:p>
            <a:r>
              <a:rPr lang="en-US" sz="2400" dirty="0"/>
              <a:t>But suppose the observed Y is not continuous – instead, it is a collapsed version of an underlying unobserved variable, Y*</a:t>
            </a:r>
          </a:p>
          <a:p>
            <a:endParaRPr lang="en-US" sz="2400" dirty="0"/>
          </a:p>
          <a:p>
            <a:r>
              <a:rPr lang="en-US" sz="2400" dirty="0"/>
              <a:t>Examples:</a:t>
            </a:r>
          </a:p>
          <a:p>
            <a:pPr lvl="1"/>
            <a:r>
              <a:rPr lang="en-US" sz="2400" dirty="0"/>
              <a:t>Do you approve or disapprove of the President's health care plan?  1 = Approve, 2 = Disapprove</a:t>
            </a:r>
          </a:p>
          <a:p>
            <a:pPr lvl="1"/>
            <a:r>
              <a:rPr lang="en-US" sz="2400" dirty="0"/>
              <a:t>Income, coded in categories like $0 = 1, $1- $10,000 = 2, $10,001-$30,000 = 3, $30,001-$60,000 = 4, $60,001 or higher = 5</a:t>
            </a:r>
          </a:p>
          <a:p>
            <a:pPr lvl="1">
              <a:buFont typeface="Georgia" pitchFamily="18" charset="0"/>
              <a:buNone/>
            </a:pPr>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endParaRPr lang="en-US"/>
          </a:p>
        </p:txBody>
      </p:sp>
      <p:sp>
        <p:nvSpPr>
          <p:cNvPr id="8195" name="Content Placeholder 2"/>
          <p:cNvSpPr>
            <a:spLocks noGrp="1"/>
          </p:cNvSpPr>
          <p:nvPr>
            <p:ph idx="1"/>
          </p:nvPr>
        </p:nvSpPr>
        <p:spPr/>
        <p:txBody>
          <a:bodyPr/>
          <a:lstStyle/>
          <a:p>
            <a:r>
              <a:rPr lang="en-US" dirty="0"/>
              <a:t>For such variables, also known as limited dependent variables, we know the interval that the underlying Y* falls in, but not its exact value</a:t>
            </a:r>
          </a:p>
          <a:p>
            <a:pPr>
              <a:buFont typeface="Georgia" pitchFamily="18" charset="0"/>
              <a:buNone/>
            </a:pPr>
            <a:endParaRPr lang="en-US" dirty="0"/>
          </a:p>
          <a:p>
            <a:r>
              <a:rPr lang="en-US" dirty="0"/>
              <a:t>Binary &amp; Ordinal regression techniques allow us to estimate the effects of the </a:t>
            </a:r>
            <a:r>
              <a:rPr lang="en-US" dirty="0" err="1"/>
              <a:t>Xs</a:t>
            </a:r>
            <a:r>
              <a:rPr lang="en-US" dirty="0"/>
              <a:t> on the underlying Y*.  They can also be used to see how the </a:t>
            </a:r>
            <a:r>
              <a:rPr lang="en-US" dirty="0" err="1"/>
              <a:t>Xs</a:t>
            </a:r>
            <a:r>
              <a:rPr lang="en-US" dirty="0"/>
              <a:t> affect the probability of being in one category of the observed Y as opposed to another.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400" dirty="0"/>
              <a:t>The latent variable model in binary logistic regression can be written as</a:t>
            </a:r>
          </a:p>
          <a:p>
            <a:pPr marL="109537" indent="0">
              <a:buNone/>
            </a:pPr>
            <a:endParaRPr lang="en-US" sz="2400" dirty="0"/>
          </a:p>
          <a:p>
            <a:pPr marL="109537" indent="0">
              <a:buNone/>
            </a:pPr>
            <a:endParaRPr lang="en-US" sz="2400" dirty="0"/>
          </a:p>
          <a:p>
            <a:pPr marL="109537" indent="0">
              <a:buNone/>
            </a:pPr>
            <a:r>
              <a:rPr lang="en-US" sz="2400" dirty="0"/>
              <a:t>If y* &gt;= 0, y = 1</a:t>
            </a:r>
          </a:p>
          <a:p>
            <a:pPr marL="109537" indent="0">
              <a:buNone/>
            </a:pPr>
            <a:r>
              <a:rPr lang="en-US" sz="2400" dirty="0"/>
              <a:t>If y* &lt; 0, y = 0</a:t>
            </a:r>
          </a:p>
          <a:p>
            <a:pPr marL="109537" indent="0">
              <a:buNone/>
            </a:pPr>
            <a:endParaRPr lang="en-US" sz="2400" dirty="0"/>
          </a:p>
          <a:p>
            <a:pPr marL="109537" indent="0">
              <a:buNone/>
            </a:pPr>
            <a:r>
              <a:rPr lang="en-US" sz="2400" dirty="0"/>
              <a:t>In logistic regression, the errors are assumed to have a standard logistic distribution. A </a:t>
            </a:r>
            <a:r>
              <a:rPr lang="en-US" sz="2400" i="1" dirty="0"/>
              <a:t>standard logistic distribution</a:t>
            </a:r>
            <a:r>
              <a:rPr lang="en-US" sz="2400" dirty="0"/>
              <a:t> has a mean of 0 and a variance of π</a:t>
            </a:r>
            <a:r>
              <a:rPr lang="en-US" sz="2400" baseline="30000" dirty="0"/>
              <a:t>2</a:t>
            </a:r>
            <a:r>
              <a:rPr lang="en-US" sz="2400" dirty="0"/>
              <a:t>/3, or about 3.29.</a:t>
            </a:r>
          </a:p>
        </p:txBody>
      </p:sp>
      <p:graphicFrame>
        <p:nvGraphicFramePr>
          <p:cNvPr id="4" name="Object 3"/>
          <p:cNvGraphicFramePr>
            <a:graphicFrameLocks noChangeAspect="1"/>
          </p:cNvGraphicFramePr>
          <p:nvPr>
            <p:extLst>
              <p:ext uri="{D42A27DB-BD31-4B8C-83A1-F6EECF244321}">
                <p14:modId xmlns:p14="http://schemas.microsoft.com/office/powerpoint/2010/main" val="1980717159"/>
              </p:ext>
            </p:extLst>
          </p:nvPr>
        </p:nvGraphicFramePr>
        <p:xfrm>
          <a:off x="927100" y="3124200"/>
          <a:ext cx="5257800" cy="508000"/>
        </p:xfrm>
        <a:graphic>
          <a:graphicData uri="http://schemas.openxmlformats.org/presentationml/2006/ole">
            <mc:AlternateContent xmlns:mc="http://schemas.openxmlformats.org/markup-compatibility/2006">
              <mc:Choice xmlns:v="urn:schemas-microsoft-com:vml" Requires="v">
                <p:oleObj spid="_x0000_s59490" name="Equation" r:id="rId3" imgW="2628720" imgH="253800" progId="Equation.DSMT4">
                  <p:embed/>
                </p:oleObj>
              </mc:Choice>
              <mc:Fallback>
                <p:oleObj name="Equation" r:id="rId3" imgW="2628720" imgH="253800" progId="Equation.DSMT4">
                  <p:embed/>
                  <p:pic>
                    <p:nvPicPr>
                      <p:cNvPr id="0" name="Object 2"/>
                      <p:cNvPicPr>
                        <a:picLocks noChangeAspect="1" noChangeArrowheads="1"/>
                      </p:cNvPicPr>
                      <p:nvPr/>
                    </p:nvPicPr>
                    <p:blipFill>
                      <a:blip r:embed="rId4"/>
                      <a:srcRect/>
                      <a:stretch>
                        <a:fillRect/>
                      </a:stretch>
                    </p:blipFill>
                    <p:spPr bwMode="auto">
                      <a:xfrm>
                        <a:off x="927100" y="3124200"/>
                        <a:ext cx="5257800" cy="50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41344414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76200" y="2173288"/>
            <a:ext cx="8610600" cy="4684712"/>
          </a:xfrm>
        </p:spPr>
        <p:txBody>
          <a:bodyPr/>
          <a:lstStyle/>
          <a:p>
            <a:r>
              <a:rPr lang="en-US" sz="2000" dirty="0"/>
              <a:t>Since the residuals are uncorrelated with the </a:t>
            </a:r>
            <a:r>
              <a:rPr lang="en-US" sz="2000" dirty="0" err="1"/>
              <a:t>Xs</a:t>
            </a:r>
            <a:r>
              <a:rPr lang="en-US" sz="2000" dirty="0"/>
              <a:t>, it follows that</a:t>
            </a:r>
          </a:p>
          <a:p>
            <a:endParaRPr lang="en-US" sz="2400" dirty="0"/>
          </a:p>
          <a:p>
            <a:endParaRPr lang="en-US" sz="2400" dirty="0"/>
          </a:p>
          <a:p>
            <a:r>
              <a:rPr lang="en-US" sz="2000" dirty="0"/>
              <a:t>Notice an important difference between OLS and Logistic Regression. </a:t>
            </a:r>
          </a:p>
          <a:p>
            <a:pPr lvl="1"/>
            <a:r>
              <a:rPr lang="en-US" sz="2000" dirty="0"/>
              <a:t>In OLS regression with an observed variable Y, V(Y) is fixed and the explained and unexplained variances change as variables are added to the model. </a:t>
            </a:r>
          </a:p>
          <a:p>
            <a:pPr lvl="1"/>
            <a:r>
              <a:rPr lang="en-US" sz="2000" dirty="0"/>
              <a:t>But in logistic regression with an unobserved variable y*, V(</a:t>
            </a:r>
            <a:r>
              <a:rPr lang="el-GR" sz="2000" dirty="0"/>
              <a:t>ε</a:t>
            </a:r>
            <a:r>
              <a:rPr lang="en-US" sz="2000" baseline="-25000" dirty="0"/>
              <a:t>y*</a:t>
            </a:r>
            <a:r>
              <a:rPr lang="en-US" sz="2000" dirty="0"/>
              <a:t>) is fixed so the explained variance and total variance change as you add variables to the model.</a:t>
            </a:r>
          </a:p>
          <a:p>
            <a:pPr lvl="1"/>
            <a:r>
              <a:rPr lang="en-US" sz="2000" dirty="0"/>
              <a:t>This difference has important implications. Comparisons of coefficients between nested models and across groups do not work the same way in logistic regression as they do in OLS.</a:t>
            </a:r>
          </a:p>
        </p:txBody>
      </p:sp>
      <p:graphicFrame>
        <p:nvGraphicFramePr>
          <p:cNvPr id="5" name="Object 4"/>
          <p:cNvGraphicFramePr>
            <a:graphicFrameLocks noChangeAspect="1"/>
          </p:cNvGraphicFramePr>
          <p:nvPr>
            <p:extLst>
              <p:ext uri="{D42A27DB-BD31-4B8C-83A1-F6EECF244321}">
                <p14:modId xmlns:p14="http://schemas.microsoft.com/office/powerpoint/2010/main" val="3958521380"/>
              </p:ext>
            </p:extLst>
          </p:nvPr>
        </p:nvGraphicFramePr>
        <p:xfrm>
          <a:off x="533400" y="2743200"/>
          <a:ext cx="7475220" cy="457200"/>
        </p:xfrm>
        <a:graphic>
          <a:graphicData uri="http://schemas.openxmlformats.org/presentationml/2006/ole">
            <mc:AlternateContent xmlns:mc="http://schemas.openxmlformats.org/markup-compatibility/2006">
              <mc:Choice xmlns:v="urn:schemas-microsoft-com:vml" Requires="v">
                <p:oleObj spid="_x0000_s58469" name="Equation" r:id="rId3" imgW="4152600" imgH="253800" progId="Equation.DSMT4">
                  <p:embed/>
                </p:oleObj>
              </mc:Choice>
              <mc:Fallback>
                <p:oleObj name="Equation" r:id="rId3" imgW="4152600" imgH="253800" progId="Equation.DSMT4">
                  <p:embed/>
                  <p:pic>
                    <p:nvPicPr>
                      <p:cNvPr id="0" name=""/>
                      <p:cNvPicPr/>
                      <p:nvPr/>
                    </p:nvPicPr>
                    <p:blipFill>
                      <a:blip r:embed="rId4"/>
                      <a:stretch>
                        <a:fillRect/>
                      </a:stretch>
                    </p:blipFill>
                    <p:spPr>
                      <a:xfrm>
                        <a:off x="533400" y="2743200"/>
                        <a:ext cx="7475220" cy="457200"/>
                      </a:xfrm>
                      <a:prstGeom prst="rect">
                        <a:avLst/>
                      </a:prstGeom>
                    </p:spPr>
                  </p:pic>
                </p:oleObj>
              </mc:Fallback>
            </mc:AlternateContent>
          </a:graphicData>
        </a:graphic>
      </p:graphicFrame>
    </p:spTree>
    <p:extLst>
      <p:ext uri="{BB962C8B-B14F-4D97-AF65-F5344CB8AC3E}">
        <p14:creationId xmlns:p14="http://schemas.microsoft.com/office/powerpoint/2010/main" val="1761528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Comparing </a:t>
            </a:r>
            <a:r>
              <a:rPr lang="en-US" dirty="0" err="1"/>
              <a:t>Logit</a:t>
            </a:r>
            <a:r>
              <a:rPr lang="en-US" dirty="0"/>
              <a:t> and </a:t>
            </a:r>
            <a:r>
              <a:rPr lang="en-US" dirty="0" err="1"/>
              <a:t>Probit</a:t>
            </a:r>
            <a:r>
              <a:rPr lang="en-US" dirty="0"/>
              <a:t> Coefficients across Models</a:t>
            </a:r>
          </a:p>
        </p:txBody>
      </p:sp>
      <p:pic>
        <p:nvPicPr>
          <p:cNvPr id="5" name="Content Placeholder 4">
            <a:extLst>
              <a:ext uri="{FF2B5EF4-FFF2-40B4-BE49-F238E27FC236}">
                <a16:creationId xmlns:a16="http://schemas.microsoft.com/office/drawing/2014/main" id="{6415AC56-C1D4-4FB3-BCE8-05B4A778BE32}"/>
              </a:ext>
            </a:extLst>
          </p:cNvPr>
          <p:cNvPicPr>
            <a:picLocks noGrp="1" noChangeAspect="1"/>
          </p:cNvPicPr>
          <p:nvPr>
            <p:ph idx="1"/>
          </p:nvPr>
        </p:nvPicPr>
        <p:blipFill>
          <a:blip r:embed="rId2"/>
          <a:stretch>
            <a:fillRect/>
          </a:stretch>
        </p:blipFill>
        <p:spPr>
          <a:xfrm>
            <a:off x="457200" y="2495368"/>
            <a:ext cx="8229600" cy="3832590"/>
          </a:xfrm>
          <a:prstGeom prst="rect">
            <a:avLst/>
          </a:prstGeom>
        </p:spPr>
      </p:pic>
    </p:spTree>
    <p:extLst>
      <p:ext uri="{BB962C8B-B14F-4D97-AF65-F5344CB8AC3E}">
        <p14:creationId xmlns:p14="http://schemas.microsoft.com/office/powerpoint/2010/main" val="28275168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2309</TotalTime>
  <Words>3658</Words>
  <Application>Microsoft Office PowerPoint</Application>
  <PresentationFormat>On-screen Show (4:3)</PresentationFormat>
  <Paragraphs>135</Paragraphs>
  <Slides>43</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50" baseType="lpstr">
      <vt:lpstr>Arial</vt:lpstr>
      <vt:lpstr>Courier New</vt:lpstr>
      <vt:lpstr>Georgia</vt:lpstr>
      <vt:lpstr>Trebuchet MS</vt:lpstr>
      <vt:lpstr>Wingdings 2</vt:lpstr>
      <vt:lpstr>Urban</vt:lpstr>
      <vt:lpstr>Equation</vt:lpstr>
      <vt:lpstr>Comparing Logit and Probit Coefficients between Models </vt:lpstr>
      <vt:lpstr>Introduction</vt:lpstr>
      <vt:lpstr>PowerPoint Presentation</vt:lpstr>
      <vt:lpstr>PowerPoint Presentation</vt:lpstr>
      <vt:lpstr>PowerPoint Presentation</vt:lpstr>
      <vt:lpstr>PowerPoint Presentation</vt:lpstr>
      <vt:lpstr>PowerPoint Presentation</vt:lpstr>
      <vt:lpstr>PowerPoint Presentation</vt:lpstr>
      <vt:lpstr>Comparing Logit and Probit Coefficients across Models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khb Example 1: Hypothetical Data</vt:lpstr>
      <vt:lpstr>PowerPoint Presentation</vt:lpstr>
      <vt:lpstr>PowerPoint Presentation</vt:lpstr>
      <vt:lpstr>Khb Example 2: Matthew Replication</vt:lpstr>
      <vt:lpstr>PowerPoint Presentation</vt:lpstr>
      <vt:lpstr>PowerPoint Presentation</vt:lpstr>
      <vt:lpstr>PowerPoint Presentation</vt:lpstr>
      <vt:lpstr>Marginal Effects</vt:lpstr>
      <vt:lpstr>The Mize/Doan/Long Approach:  Report average marginal effects of variables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Summary</vt:lpstr>
      <vt:lpstr>PowerPoint Presentation</vt:lpstr>
      <vt:lpstr>Selected References</vt:lpstr>
      <vt:lpstr>PowerPoint Presentation</vt:lpstr>
      <vt:lpstr>PowerPoint Presentation</vt:lpstr>
      <vt:lpstr>PowerPoint Presentation</vt:lpstr>
    </vt:vector>
  </TitlesOfParts>
  <Company>University of Notre Dame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Nested02</dc:title>
  <dc:creator>Richard Williams</dc:creator>
  <cp:lastModifiedBy>Richard Williams</cp:lastModifiedBy>
  <cp:revision>206</cp:revision>
  <cp:lastPrinted>2022-02-25T22:26:41Z</cp:lastPrinted>
  <dcterms:created xsi:type="dcterms:W3CDTF">2008-06-20T02:02:12Z</dcterms:created>
  <dcterms:modified xsi:type="dcterms:W3CDTF">2025-07-22T16:12:30Z</dcterms:modified>
</cp:coreProperties>
</file>