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handoutMasterIdLst>
    <p:handoutMasterId r:id="rId73"/>
  </p:handoutMasterIdLst>
  <p:sldIdLst>
    <p:sldId id="256" r:id="rId2"/>
    <p:sldId id="410" r:id="rId3"/>
    <p:sldId id="430" r:id="rId4"/>
    <p:sldId id="411" r:id="rId5"/>
    <p:sldId id="412" r:id="rId6"/>
    <p:sldId id="431" r:id="rId7"/>
    <p:sldId id="432" r:id="rId8"/>
    <p:sldId id="433" r:id="rId9"/>
    <p:sldId id="434" r:id="rId10"/>
    <p:sldId id="435" r:id="rId11"/>
    <p:sldId id="436" r:id="rId12"/>
    <p:sldId id="437" r:id="rId13"/>
    <p:sldId id="438" r:id="rId14"/>
    <p:sldId id="439" r:id="rId15"/>
    <p:sldId id="440" r:id="rId16"/>
    <p:sldId id="473" r:id="rId17"/>
    <p:sldId id="472" r:id="rId18"/>
    <p:sldId id="441" r:id="rId19"/>
    <p:sldId id="442" r:id="rId20"/>
    <p:sldId id="474" r:id="rId21"/>
    <p:sldId id="443" r:id="rId22"/>
    <p:sldId id="444" r:id="rId23"/>
    <p:sldId id="475" r:id="rId24"/>
    <p:sldId id="476" r:id="rId25"/>
    <p:sldId id="347" r:id="rId26"/>
    <p:sldId id="445" r:id="rId27"/>
    <p:sldId id="446" r:id="rId28"/>
    <p:sldId id="447" r:id="rId29"/>
    <p:sldId id="448" r:id="rId30"/>
    <p:sldId id="352" r:id="rId31"/>
    <p:sldId id="461" r:id="rId32"/>
    <p:sldId id="353" r:id="rId33"/>
    <p:sldId id="355" r:id="rId34"/>
    <p:sldId id="462" r:id="rId35"/>
    <p:sldId id="356" r:id="rId36"/>
    <p:sldId id="357" r:id="rId37"/>
    <p:sldId id="426" r:id="rId38"/>
    <p:sldId id="427" r:id="rId39"/>
    <p:sldId id="428" r:id="rId40"/>
    <p:sldId id="429" r:id="rId41"/>
    <p:sldId id="405" r:id="rId42"/>
    <p:sldId id="406" r:id="rId43"/>
    <p:sldId id="358" r:id="rId44"/>
    <p:sldId id="463" r:id="rId45"/>
    <p:sldId id="359" r:id="rId46"/>
    <p:sldId id="466" r:id="rId47"/>
    <p:sldId id="467" r:id="rId48"/>
    <p:sldId id="468" r:id="rId49"/>
    <p:sldId id="449" r:id="rId50"/>
    <p:sldId id="390" r:id="rId51"/>
    <p:sldId id="417" r:id="rId52"/>
    <p:sldId id="464" r:id="rId53"/>
    <p:sldId id="418" r:id="rId54"/>
    <p:sldId id="470" r:id="rId55"/>
    <p:sldId id="469" r:id="rId56"/>
    <p:sldId id="423" r:id="rId57"/>
    <p:sldId id="424" r:id="rId58"/>
    <p:sldId id="450" r:id="rId59"/>
    <p:sldId id="454" r:id="rId60"/>
    <p:sldId id="455" r:id="rId61"/>
    <p:sldId id="456" r:id="rId62"/>
    <p:sldId id="457" r:id="rId63"/>
    <p:sldId id="458" r:id="rId64"/>
    <p:sldId id="451" r:id="rId65"/>
    <p:sldId id="459" r:id="rId66"/>
    <p:sldId id="460" r:id="rId67"/>
    <p:sldId id="465" r:id="rId68"/>
    <p:sldId id="452" r:id="rId69"/>
    <p:sldId id="453" r:id="rId70"/>
    <p:sldId id="471" r:id="rId71"/>
    <p:sldId id="265" r:id="rId7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1500" y="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45" cy="464205"/>
          </a:xfrm>
          <a:prstGeom prst="rect">
            <a:avLst/>
          </a:prstGeom>
        </p:spPr>
        <p:txBody>
          <a:bodyPr vert="horz" lIns="93172" tIns="46586" rIns="93172" bIns="46586" rtlCol="0"/>
          <a:lstStyle>
            <a:lvl1pPr algn="l">
              <a:defRPr sz="1300"/>
            </a:lvl1pPr>
          </a:lstStyle>
          <a:p>
            <a:pPr>
              <a:defRPr/>
            </a:pPr>
            <a:endParaRPr lang="en-US"/>
          </a:p>
        </p:txBody>
      </p:sp>
      <p:sp>
        <p:nvSpPr>
          <p:cNvPr id="3" name="Date Placeholder 2"/>
          <p:cNvSpPr>
            <a:spLocks noGrp="1"/>
          </p:cNvSpPr>
          <p:nvPr>
            <p:ph type="dt" sz="quarter" idx="1"/>
          </p:nvPr>
        </p:nvSpPr>
        <p:spPr>
          <a:xfrm>
            <a:off x="3970734" y="1"/>
            <a:ext cx="3038145" cy="464205"/>
          </a:xfrm>
          <a:prstGeom prst="rect">
            <a:avLst/>
          </a:prstGeom>
        </p:spPr>
        <p:txBody>
          <a:bodyPr vert="horz" lIns="93172" tIns="46586" rIns="93172" bIns="46586" rtlCol="0"/>
          <a:lstStyle>
            <a:lvl1pPr algn="r">
              <a:defRPr sz="1300"/>
            </a:lvl1pPr>
          </a:lstStyle>
          <a:p>
            <a:pPr>
              <a:defRPr/>
            </a:pPr>
            <a:fld id="{B1705066-5357-4A37-B43C-6BEB5A9E522A}" type="datetimeFigureOut">
              <a:rPr lang="en-US"/>
              <a:pPr>
                <a:defRPr/>
              </a:pPr>
              <a:t>7/28/2017</a:t>
            </a:fld>
            <a:endParaRPr lang="en-US"/>
          </a:p>
        </p:txBody>
      </p:sp>
      <p:sp>
        <p:nvSpPr>
          <p:cNvPr id="4" name="Footer Placeholder 3"/>
          <p:cNvSpPr>
            <a:spLocks noGrp="1"/>
          </p:cNvSpPr>
          <p:nvPr>
            <p:ph type="ftr" sz="quarter" idx="2"/>
          </p:nvPr>
        </p:nvSpPr>
        <p:spPr>
          <a:xfrm>
            <a:off x="0" y="8830659"/>
            <a:ext cx="3038145" cy="464205"/>
          </a:xfrm>
          <a:prstGeom prst="rect">
            <a:avLst/>
          </a:prstGeom>
        </p:spPr>
        <p:txBody>
          <a:bodyPr vert="horz" lIns="93172" tIns="46586" rIns="93172" bIns="46586" rtlCol="0" anchor="b"/>
          <a:lstStyle>
            <a:lvl1pPr algn="l">
              <a:defRPr sz="1300"/>
            </a:lvl1pPr>
          </a:lstStyle>
          <a:p>
            <a:pPr>
              <a:defRPr/>
            </a:pPr>
            <a:endParaRPr lang="en-US"/>
          </a:p>
        </p:txBody>
      </p:sp>
      <p:sp>
        <p:nvSpPr>
          <p:cNvPr id="5" name="Slide Number Placeholder 4"/>
          <p:cNvSpPr>
            <a:spLocks noGrp="1"/>
          </p:cNvSpPr>
          <p:nvPr>
            <p:ph type="sldNum" sz="quarter" idx="3"/>
          </p:nvPr>
        </p:nvSpPr>
        <p:spPr>
          <a:xfrm>
            <a:off x="3970734" y="8830659"/>
            <a:ext cx="3038145" cy="464205"/>
          </a:xfrm>
          <a:prstGeom prst="rect">
            <a:avLst/>
          </a:prstGeom>
        </p:spPr>
        <p:txBody>
          <a:bodyPr vert="horz" lIns="93172" tIns="46586" rIns="93172" bIns="46586" rtlCol="0" anchor="b"/>
          <a:lstStyle>
            <a:lvl1pPr algn="r">
              <a:defRPr sz="1300"/>
            </a:lvl1pPr>
          </a:lstStyle>
          <a:p>
            <a:pPr>
              <a:defRPr/>
            </a:pPr>
            <a:fld id="{423C6397-67F2-4D0F-9312-61071D0AC00E}" type="slidenum">
              <a:rPr lang="en-US"/>
              <a:pPr>
                <a:defRPr/>
              </a:pPr>
              <a:t>‹#›</a:t>
            </a:fld>
            <a:endParaRPr lang="en-US"/>
          </a:p>
        </p:txBody>
      </p:sp>
    </p:spTree>
    <p:extLst>
      <p:ext uri="{BB962C8B-B14F-4D97-AF65-F5344CB8AC3E}">
        <p14:creationId xmlns:p14="http://schemas.microsoft.com/office/powerpoint/2010/main" val="32051535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tangle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11" name="Rounded Rectangle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12" name="Rounded Rectangle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Rectangle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6" name="Rectangle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D6B063E7-5A47-42D3-B23F-25B2D713E533}" type="datetimeFigureOut">
              <a:rPr lang="en-US"/>
              <a:pPr>
                <a:defRPr/>
              </a:pPr>
              <a:t>7/28/2017</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lgn="r">
              <a:defRPr sz="1800">
                <a:solidFill>
                  <a:schemeClr val="bg1"/>
                </a:solidFill>
              </a:defRPr>
            </a:lvl1pPr>
          </a:lstStyle>
          <a:p>
            <a:pPr>
              <a:defRPr/>
            </a:pPr>
            <a:fld id="{6C2AB07E-77DA-4164-8237-2645BE84E623}" type="slidenum">
              <a:rPr lang="en-US"/>
              <a:pPr>
                <a:defRPr/>
              </a:pPr>
              <a:t>‹#›</a:t>
            </a:fld>
            <a:endParaRPr lang="en-US"/>
          </a:p>
        </p:txBody>
      </p:sp>
    </p:spTree>
    <p:extLst>
      <p:ext uri="{BB962C8B-B14F-4D97-AF65-F5344CB8AC3E}">
        <p14:creationId xmlns:p14="http://schemas.microsoft.com/office/powerpoint/2010/main" val="263909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D67F3E5-F4D7-4D83-8709-A032FC0D0849}" type="datetimeFigureOut">
              <a:rPr lang="en-US"/>
              <a:pPr>
                <a:defRPr/>
              </a:pPr>
              <a:t>7/28/2017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9297750-8F22-4BD6-9B4E-D3A7FF4E9E3B}" type="slidenum">
              <a:rPr lang="en-US"/>
              <a:pPr>
                <a:defRPr/>
              </a:pPr>
              <a:t>‹#›</a:t>
            </a:fld>
            <a:endParaRPr lang="en-US"/>
          </a:p>
        </p:txBody>
      </p:sp>
    </p:spTree>
    <p:extLst>
      <p:ext uri="{BB962C8B-B14F-4D97-AF65-F5344CB8AC3E}">
        <p14:creationId xmlns:p14="http://schemas.microsoft.com/office/powerpoint/2010/main" val="2225106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5BCF6FEA-42CC-4B11-AA4B-56B59FBEDEB9}" type="datetimeFigureOut">
              <a:rPr lang="en-US"/>
              <a:pPr>
                <a:defRPr/>
              </a:pPr>
              <a:t>7/28/2017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90BAB77-0C8A-48A6-BDFC-0A43AC341A12}" type="slidenum">
              <a:rPr lang="en-US"/>
              <a:pPr>
                <a:defRPr/>
              </a:pPr>
              <a:t>‹#›</a:t>
            </a:fld>
            <a:endParaRPr lang="en-US"/>
          </a:p>
        </p:txBody>
      </p:sp>
    </p:spTree>
    <p:extLst>
      <p:ext uri="{BB962C8B-B14F-4D97-AF65-F5344CB8AC3E}">
        <p14:creationId xmlns:p14="http://schemas.microsoft.com/office/powerpoint/2010/main" val="73652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6E6249F-EF73-449A-890B-0F0902DCCEC7}" type="datetimeFigureOut">
              <a:rPr lang="en-US"/>
              <a:pPr>
                <a:defRPr/>
              </a:pPr>
              <a:t>7/28/2017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B667370-883E-489A-9330-97008CC24C6A}" type="slidenum">
              <a:rPr lang="en-US"/>
              <a:pPr>
                <a:defRPr/>
              </a:pPr>
              <a:t>‹#›</a:t>
            </a:fld>
            <a:endParaRPr lang="en-US"/>
          </a:p>
        </p:txBody>
      </p:sp>
    </p:spTree>
    <p:extLst>
      <p:ext uri="{BB962C8B-B14F-4D97-AF65-F5344CB8AC3E}">
        <p14:creationId xmlns:p14="http://schemas.microsoft.com/office/powerpoint/2010/main" val="2540126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fld id="{3E8D3C58-BBB9-43B8-9BFE-AB32304305C0}" type="datetimeFigureOut">
              <a:rPr lang="en-US"/>
              <a:pPr>
                <a:defRPr/>
              </a:pPr>
              <a:t>7/28/2017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94DF8E6-2627-4FB7-9CFE-E556EAD02EF6}" type="slidenum">
              <a:rPr lang="en-US"/>
              <a:pPr>
                <a:defRPr/>
              </a:pPr>
              <a:t>‹#›</a:t>
            </a:fld>
            <a:endParaRPr lang="en-US"/>
          </a:p>
        </p:txBody>
      </p:sp>
    </p:spTree>
    <p:extLst>
      <p:ext uri="{BB962C8B-B14F-4D97-AF65-F5344CB8AC3E}">
        <p14:creationId xmlns:p14="http://schemas.microsoft.com/office/powerpoint/2010/main" val="3547216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D179AA6A-7160-40A6-81A9-E00AB2E7CB67}" type="datetimeFigureOut">
              <a:rPr lang="en-US"/>
              <a:pPr>
                <a:defRPr/>
              </a:pPr>
              <a:t>7/28/2017</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3622A99-5F51-48C5-85EE-C9758CDB28EE}" type="slidenum">
              <a:rPr lang="en-US"/>
              <a:pPr>
                <a:defRPr/>
              </a:pPr>
              <a:t>‹#›</a:t>
            </a:fld>
            <a:endParaRPr lang="en-US"/>
          </a:p>
        </p:txBody>
      </p:sp>
    </p:spTree>
    <p:extLst>
      <p:ext uri="{BB962C8B-B14F-4D97-AF65-F5344CB8AC3E}">
        <p14:creationId xmlns:p14="http://schemas.microsoft.com/office/powerpoint/2010/main" val="2443180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rtlCol="0"/>
          <a:lstStyle>
            <a:lvl1pPr>
              <a:defRPr/>
            </a:lvl1pPr>
          </a:lstStyle>
          <a:p>
            <a:pPr>
              <a:defRPr/>
            </a:pPr>
            <a:fld id="{664DAF90-B9E2-4FF8-96F0-F35B1B2D7126}" type="datetimeFigureOut">
              <a:rPr lang="en-US"/>
              <a:pPr>
                <a:defRPr/>
              </a:pPr>
              <a:t>7/28/2017</a:t>
            </a:fld>
            <a:endParaRPr lang="en-US"/>
          </a:p>
        </p:txBody>
      </p:sp>
      <p:sp>
        <p:nvSpPr>
          <p:cNvPr id="8" name="Slide Number Placeholder 26"/>
          <p:cNvSpPr>
            <a:spLocks noGrp="1"/>
          </p:cNvSpPr>
          <p:nvPr>
            <p:ph type="sldNum" sz="quarter" idx="11"/>
          </p:nvPr>
        </p:nvSpPr>
        <p:spPr/>
        <p:txBody>
          <a:bodyPr rtlCol="0"/>
          <a:lstStyle>
            <a:lvl1pPr>
              <a:defRPr/>
            </a:lvl1pPr>
          </a:lstStyle>
          <a:p>
            <a:pPr>
              <a:defRPr/>
            </a:pPr>
            <a:fld id="{D5F9DC98-5810-44B4-8FB2-B278592469D0}" type="slidenum">
              <a:rPr lang="en-US"/>
              <a:pPr>
                <a:defRPr/>
              </a:pPr>
              <a:t>‹#›</a:t>
            </a:fld>
            <a:endParaRPr 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71560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FF5C1FEF-4743-4326-85E3-53B119A13614}" type="datetimeFigureOut">
              <a:rPr lang="en-US"/>
              <a:pPr>
                <a:defRPr/>
              </a:pPr>
              <a:t>7/28/2017</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4884A68-D140-4A4F-9B92-0D2300FC1AD7}" type="slidenum">
              <a:rPr lang="en-US"/>
              <a:pPr>
                <a:defRPr/>
              </a:pPr>
              <a:t>‹#›</a:t>
            </a:fld>
            <a:endParaRPr lang="en-US"/>
          </a:p>
        </p:txBody>
      </p:sp>
    </p:spTree>
    <p:extLst>
      <p:ext uri="{BB962C8B-B14F-4D97-AF65-F5344CB8AC3E}">
        <p14:creationId xmlns:p14="http://schemas.microsoft.com/office/powerpoint/2010/main" val="314861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36FEE09F-D56C-457E-8AC1-63B96615F26B}" type="datetimeFigureOut">
              <a:rPr lang="en-US"/>
              <a:pPr>
                <a:defRPr/>
              </a:pPr>
              <a:t>7/28/2017</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ED2C0B33-5FAB-4DAD-AECF-13D34FFDA385}" type="slidenum">
              <a:rPr lang="en-US"/>
              <a:pPr>
                <a:defRPr/>
              </a:pPr>
              <a:t>‹#›</a:t>
            </a:fld>
            <a:endParaRPr lang="en-US"/>
          </a:p>
        </p:txBody>
      </p:sp>
    </p:spTree>
    <p:extLst>
      <p:ext uri="{BB962C8B-B14F-4D97-AF65-F5344CB8AC3E}">
        <p14:creationId xmlns:p14="http://schemas.microsoft.com/office/powerpoint/2010/main" val="942466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C5F01DE-9497-4C43-B5AA-4E9B515C17D9}" type="datetimeFigureOut">
              <a:rPr lang="en-US"/>
              <a:pPr>
                <a:defRPr/>
              </a:pPr>
              <a:t>7/28/2017</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2492E9F-43B0-4E8D-A978-BC1E0DC2744A}" type="slidenum">
              <a:rPr lang="en-US"/>
              <a:pPr>
                <a:defRPr/>
              </a:pPr>
              <a:t>‹#›</a:t>
            </a:fld>
            <a:endParaRPr lang="en-US"/>
          </a:p>
        </p:txBody>
      </p:sp>
    </p:spTree>
    <p:extLst>
      <p:ext uri="{BB962C8B-B14F-4D97-AF65-F5344CB8AC3E}">
        <p14:creationId xmlns:p14="http://schemas.microsoft.com/office/powerpoint/2010/main" val="791773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91DDF9C2-6C6A-47AF-AF77-0AF2AB168D8B}" type="datetimeFigureOut">
              <a:rPr lang="en-US"/>
              <a:pPr>
                <a:defRPr/>
              </a:pPr>
              <a:t>7/28/2017</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19C35FA-12E4-4F37-9664-E046352B76F8}" type="slidenum">
              <a:rPr lang="en-US"/>
              <a:pPr>
                <a:defRPr/>
              </a:pPr>
              <a:t>‹#›</a:t>
            </a:fld>
            <a:endParaRPr lang="en-US"/>
          </a:p>
        </p:txBody>
      </p:sp>
    </p:spTree>
    <p:extLst>
      <p:ext uri="{BB962C8B-B14F-4D97-AF65-F5344CB8AC3E}">
        <p14:creationId xmlns:p14="http://schemas.microsoft.com/office/powerpoint/2010/main" val="88082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latinLnBrk="0" hangingPunct="1">
              <a:defRPr kumimoji="0" sz="800">
                <a:solidFill>
                  <a:schemeClr val="accent2"/>
                </a:solidFill>
              </a:defRPr>
            </a:lvl1pPr>
          </a:lstStyle>
          <a:p>
            <a:pPr>
              <a:defRPr/>
            </a:pPr>
            <a:fld id="{940E24F9-0452-4188-B6CC-F657E7D8D953}" type="datetimeFigureOut">
              <a:rPr lang="en-US"/>
              <a:pPr>
                <a:defRPr/>
              </a:pPr>
              <a:t>7/28/2017</a:t>
            </a:fld>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anchor="b"/>
          <a:lstStyle>
            <a:lvl1pPr algn="r" eaLnBrk="1" latinLnBrk="0" hangingPunct="1">
              <a:defRPr kumimoji="0" sz="1800">
                <a:solidFill>
                  <a:srgbClr val="FFFFFF"/>
                </a:solidFill>
              </a:defRPr>
            </a:lvl1pPr>
          </a:lstStyle>
          <a:p>
            <a:pPr>
              <a:defRPr/>
            </a:pPr>
            <a:fld id="{9F4F559C-6B57-478E-92E6-50CB5B8BC6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3" r:id="rId1"/>
    <p:sldLayoutId id="2147484025" r:id="rId2"/>
    <p:sldLayoutId id="2147484026" r:id="rId3"/>
    <p:sldLayoutId id="2147484027" r:id="rId4"/>
    <p:sldLayoutId id="2147484034" r:id="rId5"/>
    <p:sldLayoutId id="2147484035" r:id="rId6"/>
    <p:sldLayoutId id="2147484028" r:id="rId7"/>
    <p:sldLayoutId id="2147484029" r:id="rId8"/>
    <p:sldLayoutId id="2147484030" r:id="rId9"/>
    <p:sldLayoutId id="2147484031" r:id="rId10"/>
    <p:sldLayoutId id="2147484032"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3.nd.edu/~rwilliam" TargetMode="External"/><Relationship Id="rId2" Type="http://schemas.openxmlformats.org/officeDocument/2006/relationships/hyperlink" Target="mailto:rwilliam@ND.Edu" TargetMode="Externa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8.w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60.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70.xml.rels><?xml version="1.0" encoding="UTF-8" standalone="yes"?>
<Relationships xmlns="http://schemas.openxmlformats.org/package/2006/relationships"><Relationship Id="rId3" Type="http://schemas.openxmlformats.org/officeDocument/2006/relationships/hyperlink" Target="https://www3.nd.edu/~rwilliam/oglm/ljk-021706.pdf" TargetMode="External"/><Relationship Id="rId2" Type="http://schemas.openxmlformats.org/officeDocument/2006/relationships/hyperlink" Target="http://papers.ssrn.com/sol3/papers.cfm?abstract_id=609104" TargetMode="External"/><Relationship Id="rId1" Type="http://schemas.openxmlformats.org/officeDocument/2006/relationships/slideLayout" Target="../slideLayouts/slideLayout2.xml"/><Relationship Id="rId6" Type="http://schemas.openxmlformats.org/officeDocument/2006/relationships/hyperlink" Target="http://www.stata-journal.com/article.html?article=st0208" TargetMode="External"/><Relationship Id="rId5" Type="http://schemas.openxmlformats.org/officeDocument/2006/relationships/hyperlink" Target="https://www3.nd.edu/~rwilliam/oglm/RW_Hetero_Choice.pdf" TargetMode="External"/><Relationship Id="rId4" Type="http://schemas.openxmlformats.org/officeDocument/2006/relationships/hyperlink" Target="http://www.indiana.edu/~jslsoc/files_research/groupdif/groupwithprobabilities/groups-with-prob-2009-06-25.pdf" TargetMode="External"/></Relationships>
</file>

<file path=ppt/slides/_rels/slide71.xml.rels><?xml version="1.0" encoding="UTF-8" standalone="yes"?>
<Relationships xmlns="http://schemas.openxmlformats.org/package/2006/relationships"><Relationship Id="rId2" Type="http://schemas.openxmlformats.org/officeDocument/2006/relationships/hyperlink" Target="https://www3.nd.edu/~rwillia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pPr eaLnBrk="1" fontAlgn="auto" hangingPunct="1">
              <a:spcAft>
                <a:spcPts val="0"/>
              </a:spcAft>
              <a:defRPr/>
            </a:pPr>
            <a:r>
              <a:rPr lang="en-US" sz="3600" dirty="0"/>
              <a:t>Comparing </a:t>
            </a:r>
            <a:r>
              <a:rPr lang="en-US" sz="3600" dirty="0" err="1"/>
              <a:t>Logit</a:t>
            </a:r>
            <a:r>
              <a:rPr lang="en-US" sz="3600" dirty="0"/>
              <a:t> and </a:t>
            </a:r>
            <a:r>
              <a:rPr lang="en-US" sz="3600" dirty="0" err="1"/>
              <a:t>Probit</a:t>
            </a:r>
            <a:r>
              <a:rPr lang="en-US" sz="3600" dirty="0"/>
              <a:t> Coefficients between Models and Across </a:t>
            </a:r>
            <a:r>
              <a:rPr lang="en-US" sz="3600" dirty="0" smtClean="0"/>
              <a:t>Groups </a:t>
            </a:r>
            <a:r>
              <a:rPr lang="en-US" dirty="0" smtClean="0"/>
              <a:t/>
            </a:r>
            <a:br>
              <a:rPr lang="en-US" dirty="0" smtClean="0"/>
            </a:br>
            <a:endParaRPr lang="en-US" dirty="0" smtClean="0"/>
          </a:p>
        </p:txBody>
      </p:sp>
      <p:sp>
        <p:nvSpPr>
          <p:cNvPr id="5123" name="Subtitle 2"/>
          <p:cNvSpPr>
            <a:spLocks noGrp="1"/>
          </p:cNvSpPr>
          <p:nvPr>
            <p:ph type="body" idx="1"/>
          </p:nvPr>
        </p:nvSpPr>
        <p:spPr/>
        <p:txBody>
          <a:bodyPr/>
          <a:lstStyle/>
          <a:p>
            <a:pPr marL="63500" eaLnBrk="1" hangingPunct="1"/>
            <a:r>
              <a:rPr lang="en-US" dirty="0" smtClean="0"/>
              <a:t>Richard Williams (with assistance from Cheng Wang)</a:t>
            </a:r>
          </a:p>
          <a:p>
            <a:pPr marL="63500" eaLnBrk="1" hangingPunct="1"/>
            <a:r>
              <a:rPr lang="en-US" dirty="0" smtClean="0"/>
              <a:t>Notre Dame Sociology</a:t>
            </a:r>
          </a:p>
          <a:p>
            <a:pPr marL="63500" eaLnBrk="1" hangingPunct="1"/>
            <a:r>
              <a:rPr lang="en-US" dirty="0" err="1" smtClean="0">
                <a:hlinkClick r:id="rId2"/>
              </a:rPr>
              <a:t>rwilliam@ND.Edu</a:t>
            </a:r>
            <a:endParaRPr lang="en-US" dirty="0" smtClean="0"/>
          </a:p>
          <a:p>
            <a:pPr marL="63500" eaLnBrk="1" hangingPunct="1"/>
            <a:r>
              <a:rPr lang="en-US" dirty="0" smtClean="0">
                <a:hlinkClick r:id="rId3"/>
              </a:rPr>
              <a:t>https://www3.nd.edu</a:t>
            </a:r>
            <a:r>
              <a:rPr lang="en-US" dirty="0">
                <a:hlinkClick r:id="rId3"/>
              </a:rPr>
              <a:t>/~rwilliam</a:t>
            </a:r>
            <a:endParaRPr lang="en-US" dirty="0"/>
          </a:p>
          <a:p>
            <a:pPr marL="63500" eaLnBrk="1" hangingPunct="1"/>
            <a:r>
              <a:rPr lang="en-US" dirty="0" smtClean="0"/>
              <a:t>August 2012 Annual Meetings of the American Sociological Association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4294967295"/>
          </p:nvPr>
        </p:nvSpPr>
        <p:spPr>
          <a:xfrm>
            <a:off x="0" y="2249488"/>
            <a:ext cx="8229600" cy="4324350"/>
          </a:xfrm>
        </p:spPr>
        <p:txBody>
          <a:bodyPr/>
          <a:lstStyle/>
          <a:p>
            <a:endParaRPr lang="en-US" dirty="0" smtClean="0"/>
          </a:p>
          <a:p>
            <a:endParaRPr lang="en-US" dirty="0"/>
          </a:p>
          <a:p>
            <a:endParaRPr lang="en-US" dirty="0" smtClean="0"/>
          </a:p>
          <a:p>
            <a:endParaRPr lang="en-US" dirty="0"/>
          </a:p>
          <a:p>
            <a:endParaRPr lang="en-US" dirty="0" smtClean="0"/>
          </a:p>
          <a:p>
            <a:pPr marL="109537" indent="0">
              <a:buNone/>
            </a:pPr>
            <a:endParaRPr lang="en-US" dirty="0" smtClean="0"/>
          </a:p>
          <a:p>
            <a:r>
              <a:rPr lang="en-US" sz="2400" dirty="0" smtClean="0"/>
              <a:t>x1 and x2 are uncorrelated! So suppressor effects cannot account for the changes in coefficients.</a:t>
            </a:r>
          </a:p>
          <a:p>
            <a:r>
              <a:rPr lang="en-US" sz="2400" dirty="0" smtClean="0"/>
              <a:t>Long &amp; </a:t>
            </a:r>
            <a:r>
              <a:rPr lang="en-US" sz="2400" dirty="0" err="1" smtClean="0"/>
              <a:t>Freese’s</a:t>
            </a:r>
            <a:r>
              <a:rPr lang="en-US" sz="2400" dirty="0" smtClean="0"/>
              <a:t> </a:t>
            </a:r>
            <a:r>
              <a:rPr lang="en-US" sz="2400" dirty="0" err="1" smtClean="0"/>
              <a:t>listcoef</a:t>
            </a:r>
            <a:r>
              <a:rPr lang="en-US" sz="2400" dirty="0" smtClean="0"/>
              <a:t> command can add some insights.</a:t>
            </a:r>
          </a:p>
          <a:p>
            <a:endParaRPr lang="en-US" dirty="0"/>
          </a:p>
        </p:txBody>
      </p:sp>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21211"/>
          <a:stretch/>
        </p:blipFill>
        <p:spPr bwMode="auto">
          <a:xfrm>
            <a:off x="381000" y="1371600"/>
            <a:ext cx="688637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342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p:cNvPicPr>
            <a:picLocks noGrp="1" noChangeAspect="1" noChangeArrowheads="1"/>
          </p:cNvPicPr>
          <p:nvPr>
            <p:ph idx="4294967295"/>
          </p:nvPr>
        </p:nvPicPr>
        <p:blipFill rotWithShape="1">
          <a:blip r:embed="rId2" cstate="print">
            <a:extLst>
              <a:ext uri="{28A0092B-C50C-407E-A947-70E740481C1C}">
                <a14:useLocalDpi xmlns:a14="http://schemas.microsoft.com/office/drawing/2010/main" val="0"/>
              </a:ext>
            </a:extLst>
          </a:blip>
          <a:srcRect r="6111"/>
          <a:stretch/>
        </p:blipFill>
        <p:spPr bwMode="auto">
          <a:xfrm>
            <a:off x="761999" y="609600"/>
            <a:ext cx="7943931"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9599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p:cNvPicPr>
            <a:picLocks noGrp="1" noChangeAspect="1" noChangeArrowheads="1"/>
          </p:cNvPicPr>
          <p:nvPr>
            <p:ph idx="4294967295"/>
          </p:nvPr>
        </p:nvPicPr>
        <p:blipFill rotWithShape="1">
          <a:blip r:embed="rId2" cstate="print">
            <a:extLst>
              <a:ext uri="{28A0092B-C50C-407E-A947-70E740481C1C}">
                <a14:useLocalDpi xmlns:a14="http://schemas.microsoft.com/office/drawing/2010/main" val="0"/>
              </a:ext>
            </a:extLst>
          </a:blip>
          <a:srcRect r="6973"/>
          <a:stretch/>
        </p:blipFill>
        <p:spPr bwMode="auto">
          <a:xfrm>
            <a:off x="304800" y="990600"/>
            <a:ext cx="8536548"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9160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Note </a:t>
            </a:r>
            <a:r>
              <a:rPr lang="en-US" sz="2400" dirty="0"/>
              <a:t>how the standard deviation of </a:t>
            </a:r>
            <a:r>
              <a:rPr lang="en-US" sz="2400" dirty="0" smtClean="0"/>
              <a:t>y* </a:t>
            </a:r>
            <a:r>
              <a:rPr lang="en-US" sz="2400" dirty="0"/>
              <a:t>fluctuates from one logistic regression to the next; it is about 2.34 in each of the bivariate logistic regressions and 5.34 in the multivariate logistic regression. </a:t>
            </a:r>
            <a:endParaRPr lang="en-US" sz="2400" dirty="0" smtClean="0"/>
          </a:p>
          <a:p>
            <a:r>
              <a:rPr lang="en-US" sz="2400" dirty="0"/>
              <a:t>It is because the variance of </a:t>
            </a:r>
            <a:r>
              <a:rPr lang="en-US" sz="2400" dirty="0" smtClean="0"/>
              <a:t>y* </a:t>
            </a:r>
            <a:r>
              <a:rPr lang="en-US" sz="2400" dirty="0"/>
              <a:t>changes that the coefficients change so much when you go from one model to the next. In effect, the scaling of Y* is different in each model. By way of analogy, if in one OLS regression income was measured in dollars, and in another it was measured in thousands of dollars, the coefficients would be very different. </a:t>
            </a:r>
          </a:p>
        </p:txBody>
      </p:sp>
    </p:spTree>
    <p:extLst>
      <p:ext uri="{BB962C8B-B14F-4D97-AF65-F5344CB8AC3E}">
        <p14:creationId xmlns:p14="http://schemas.microsoft.com/office/powerpoint/2010/main" val="4272926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Why does the variance of y* go up? Because it has to. The residual variance is fixed at 3.29, so improvements in model fit result in increases in explained variance which in turn result in increases in total variance.</a:t>
            </a:r>
          </a:p>
          <a:p>
            <a:r>
              <a:rPr lang="en-US" dirty="0" smtClean="0"/>
              <a:t>Hence, comparisons of coefficients across nested models can be misleading because the dependent variable is scaled differently in each model.</a:t>
            </a:r>
            <a:endParaRPr lang="en-US" dirty="0"/>
          </a:p>
        </p:txBody>
      </p:sp>
    </p:spTree>
    <p:extLst>
      <p:ext uri="{BB962C8B-B14F-4D97-AF65-F5344CB8AC3E}">
        <p14:creationId xmlns:p14="http://schemas.microsoft.com/office/powerpoint/2010/main" val="3165545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400" dirty="0" smtClean="0"/>
              <a:t>How serious is the problem in practice?</a:t>
            </a:r>
          </a:p>
          <a:p>
            <a:pPr lvl="1"/>
            <a:r>
              <a:rPr lang="en-US" sz="2400" dirty="0" smtClean="0"/>
              <a:t>Hard to say. We easily found dozens of recent papers that present sequences of nested models. Their numbers are at least a little off, but without re-analyzing the data you can’t tell whether their conclusions are seriously distorted as a result.</a:t>
            </a:r>
          </a:p>
          <a:p>
            <a:pPr lvl="1"/>
            <a:r>
              <a:rPr lang="en-US" sz="2400" dirty="0" smtClean="0"/>
              <a:t>Several attempts of our own using real world data have failed to raise major concerns with the comparisons</a:t>
            </a:r>
          </a:p>
          <a:p>
            <a:pPr lvl="1"/>
            <a:r>
              <a:rPr lang="en-US" sz="2400" dirty="0" smtClean="0"/>
              <a:t>We asked several authors for copies of their data, but most were unwilling or unable to do so.</a:t>
            </a:r>
          </a:p>
        </p:txBody>
      </p:sp>
    </p:spTree>
    <p:extLst>
      <p:ext uri="{BB962C8B-B14F-4D97-AF65-F5344CB8AC3E}">
        <p14:creationId xmlns:p14="http://schemas.microsoft.com/office/powerpoint/2010/main" val="2565665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65125" lvl="1" indent="-255588">
              <a:buClr>
                <a:srgbClr val="A04DA3"/>
              </a:buClr>
              <a:buFont typeface="Georgia" pitchFamily="18" charset="0"/>
              <a:buChar char="•"/>
            </a:pPr>
            <a:r>
              <a:rPr lang="en-US" sz="2000" dirty="0"/>
              <a:t>One author, Ervin (</a:t>
            </a:r>
            <a:r>
              <a:rPr lang="en-US" sz="2000" dirty="0" err="1"/>
              <a:t>Maliq</a:t>
            </a:r>
            <a:r>
              <a:rPr lang="en-US" sz="2000" dirty="0"/>
              <a:t>) Matthew, did graciously provide us with the data used for his paper “Effort Optimism in the Classroom: Attitudes of Black and White Students on Education, Social Structure, and Causes of Life Opportunities” (Sociology of Education 2011 84:225-245</a:t>
            </a:r>
            <a:r>
              <a:rPr lang="en-US" sz="2000" dirty="0" smtClean="0"/>
              <a:t>)</a:t>
            </a:r>
          </a:p>
          <a:p>
            <a:pPr marL="365125" lvl="1" indent="-255588">
              <a:buClr>
                <a:srgbClr val="A04DA3"/>
              </a:buClr>
              <a:buFont typeface="Georgia" pitchFamily="18" charset="0"/>
              <a:buChar char="•"/>
            </a:pPr>
            <a:r>
              <a:rPr lang="en-US" sz="2000" dirty="0"/>
              <a:t>The paper contains potentially problematic statements such as “The effect of race on the </a:t>
            </a:r>
            <a:r>
              <a:rPr lang="en-US" sz="2000" dirty="0" smtClean="0"/>
              <a:t>dependent variable </a:t>
            </a:r>
            <a:r>
              <a:rPr lang="en-US" sz="2000" dirty="0"/>
              <a:t>is even stronger once GPA, SES, and </a:t>
            </a:r>
            <a:r>
              <a:rPr lang="en-US" sz="2000" dirty="0" smtClean="0"/>
              <a:t>sex are </a:t>
            </a:r>
            <a:r>
              <a:rPr lang="en-US" sz="2000" dirty="0"/>
              <a:t>controlled for (Model 2), indicating that </a:t>
            </a:r>
            <a:r>
              <a:rPr lang="en-US" sz="2000" dirty="0" smtClean="0"/>
              <a:t>when blacks </a:t>
            </a:r>
            <a:r>
              <a:rPr lang="en-US" sz="2000" dirty="0"/>
              <a:t>and whites have equal GPAs and </a:t>
            </a:r>
            <a:r>
              <a:rPr lang="en-US" sz="2000" dirty="0" smtClean="0"/>
              <a:t>family SES</a:t>
            </a:r>
            <a:r>
              <a:rPr lang="en-US" sz="2000" dirty="0"/>
              <a:t>, blacks are more likely to agree with </a:t>
            </a:r>
            <a:r>
              <a:rPr lang="en-US" sz="2000" dirty="0" smtClean="0"/>
              <a:t>this statement.”</a:t>
            </a:r>
          </a:p>
          <a:p>
            <a:pPr marL="365125" lvl="1" indent="-255588">
              <a:buClr>
                <a:srgbClr val="A04DA3"/>
              </a:buClr>
              <a:buFont typeface="Georgia" pitchFamily="18" charset="0"/>
              <a:buChar char="•"/>
            </a:pPr>
            <a:r>
              <a:rPr lang="en-US" sz="2000" dirty="0" smtClean="0"/>
              <a:t>In practice, however, we found that any potential errors were modest, with estimates being only slightly affected by solutions we discuss later. For example, his Table 7 modestly understates how much the effect of race declines as controls are added.</a:t>
            </a:r>
            <a:endParaRPr lang="en-US" sz="2000" dirty="0"/>
          </a:p>
          <a:p>
            <a:endParaRPr lang="en-US" dirty="0"/>
          </a:p>
        </p:txBody>
      </p:sp>
    </p:spTree>
    <p:extLst>
      <p:ext uri="{BB962C8B-B14F-4D97-AF65-F5344CB8AC3E}">
        <p14:creationId xmlns:p14="http://schemas.microsoft.com/office/powerpoint/2010/main" val="15455102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a:t>Nonetheless, researchers should realize that</a:t>
            </a:r>
          </a:p>
          <a:p>
            <a:pPr lvl="1"/>
            <a:r>
              <a:rPr lang="en-US" sz="2400" dirty="0"/>
              <a:t>Increases in the magnitudes of coefficients across models need not reflect suppressor effects</a:t>
            </a:r>
          </a:p>
          <a:p>
            <a:pPr lvl="1"/>
            <a:r>
              <a:rPr lang="en-US" sz="2400" dirty="0"/>
              <a:t>Declines in coefficients across models will actually be understated, i.e. you will be understating how much other variables account for the estimated direct effects of the variables in the early models</a:t>
            </a:r>
            <a:r>
              <a:rPr lang="en-US" sz="2400" dirty="0" smtClean="0"/>
              <a:t>.</a:t>
            </a:r>
          </a:p>
          <a:p>
            <a:pPr lvl="1"/>
            <a:r>
              <a:rPr lang="en-US" sz="2400" dirty="0" smtClean="0"/>
              <a:t>Distortions are potentially more severe when added variables greatly increase the pseudo R^2 statistics, as the variance of Y* will increase more when that is the case.</a:t>
            </a:r>
            <a:endParaRPr lang="en-US" sz="2400" dirty="0"/>
          </a:p>
        </p:txBody>
      </p:sp>
    </p:spTree>
    <p:extLst>
      <p:ext uri="{BB962C8B-B14F-4D97-AF65-F5344CB8AC3E}">
        <p14:creationId xmlns:p14="http://schemas.microsoft.com/office/powerpoint/2010/main" val="639225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dirty="0" smtClean="0"/>
              <a:t>What are possible solutions?</a:t>
            </a:r>
          </a:p>
          <a:p>
            <a:pPr lvl="1"/>
            <a:r>
              <a:rPr lang="en-US" sz="2000" dirty="0" smtClean="0"/>
              <a:t>Just don’t present the coefficients for each model in the first place. Researchers often present chi-square contrasts to show how they picked their final model and then only present the coefficients for it.</a:t>
            </a:r>
          </a:p>
          <a:p>
            <a:pPr lvl="1"/>
            <a:r>
              <a:rPr lang="en-US" sz="2000" dirty="0" smtClean="0"/>
              <a:t>Use y-standardization. With y-standardization, instead of fixing the residual variance, you fix the variance of y* at 1. This does not work perfectly, but it does greatly reduce rescaling of coefficients between models. </a:t>
            </a:r>
          </a:p>
          <a:p>
            <a:pPr lvl="2"/>
            <a:r>
              <a:rPr lang="en-US" sz="2000" dirty="0" err="1" smtClean="0"/>
              <a:t>Listcoef</a:t>
            </a:r>
            <a:r>
              <a:rPr lang="en-US" sz="2000" dirty="0" smtClean="0"/>
              <a:t> gives the y-standardized coefficients in the column labeled </a:t>
            </a:r>
            <a:r>
              <a:rPr lang="en-US" sz="2000" dirty="0" err="1" smtClean="0"/>
              <a:t>bStdy</a:t>
            </a:r>
            <a:r>
              <a:rPr lang="en-US" sz="2000" dirty="0" smtClean="0"/>
              <a:t>, and they hardly changed at all between the bivariate and multivariate models (.3158 and .2095 in the bivariate models, .3353 and .2198 in the multivariate model).</a:t>
            </a:r>
            <a:endParaRPr lang="en-US" sz="2000" dirty="0"/>
          </a:p>
        </p:txBody>
      </p:sp>
    </p:spTree>
    <p:extLst>
      <p:ext uri="{BB962C8B-B14F-4D97-AF65-F5344CB8AC3E}">
        <p14:creationId xmlns:p14="http://schemas.microsoft.com/office/powerpoint/2010/main" val="31923453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smtClean="0"/>
              <a:t>The </a:t>
            </a:r>
            <a:r>
              <a:rPr lang="en-US" dirty="0" err="1" smtClean="0"/>
              <a:t>Karlson</a:t>
            </a:r>
            <a:r>
              <a:rPr lang="en-US" dirty="0" smtClean="0"/>
              <a:t>/Holm/Breen (KHB) method (Papers are available or forthcoming in both Sociological Methodology and Stata Journal) shows promise</a:t>
            </a:r>
          </a:p>
          <a:p>
            <a:pPr lvl="2"/>
            <a:r>
              <a:rPr lang="en-US" dirty="0" smtClean="0"/>
              <a:t>According to KHB, their method separates changes in coefficients due to rescaling from true changes in coefficients that result from adding more variables to the model (and does a better job of doing so than y-standardization and other alternatives)</a:t>
            </a:r>
          </a:p>
          <a:p>
            <a:pPr lvl="2"/>
            <a:r>
              <a:rPr lang="en-US" dirty="0" smtClean="0"/>
              <a:t>They further claim that with their method the total effect of a variable can be decomposed into its direct effect and its indirect effect.</a:t>
            </a:r>
            <a:endParaRPr lang="en-US" dirty="0"/>
          </a:p>
        </p:txBody>
      </p:sp>
    </p:spTree>
    <p:extLst>
      <p:ext uri="{BB962C8B-B14F-4D97-AF65-F5344CB8AC3E}">
        <p14:creationId xmlns:p14="http://schemas.microsoft.com/office/powerpoint/2010/main" val="2633299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Introduction</a:t>
            </a:r>
          </a:p>
        </p:txBody>
      </p:sp>
      <p:sp>
        <p:nvSpPr>
          <p:cNvPr id="6147" name="Content Placeholder 2"/>
          <p:cNvSpPr>
            <a:spLocks noGrp="1"/>
          </p:cNvSpPr>
          <p:nvPr>
            <p:ph idx="1"/>
          </p:nvPr>
        </p:nvSpPr>
        <p:spPr>
          <a:xfrm>
            <a:off x="457199" y="2249486"/>
            <a:ext cx="8534401" cy="4303714"/>
          </a:xfrm>
        </p:spPr>
        <p:txBody>
          <a:bodyPr/>
          <a:lstStyle/>
          <a:p>
            <a:r>
              <a:rPr lang="en-US" sz="2400" dirty="0" smtClean="0"/>
              <a:t>We are used to estimating models where an observed, continuous independent variable, Y, is regressed on one or more independent variables, i.e.</a:t>
            </a:r>
          </a:p>
          <a:p>
            <a:pPr marL="109537" indent="0">
              <a:buNone/>
            </a:pPr>
            <a:endParaRPr lang="en-US" sz="2400" dirty="0" smtClean="0"/>
          </a:p>
          <a:p>
            <a:pPr algn="ctr"/>
            <a:endParaRPr lang="en-US" sz="2400" dirty="0" smtClean="0"/>
          </a:p>
          <a:p>
            <a:r>
              <a:rPr lang="en-US" sz="2400" dirty="0" smtClean="0"/>
              <a:t>Since the residuals are uncorrelated with the </a:t>
            </a:r>
            <a:r>
              <a:rPr lang="en-US" sz="2400" dirty="0" err="1" smtClean="0"/>
              <a:t>Xs</a:t>
            </a:r>
            <a:r>
              <a:rPr lang="en-US" sz="2400" dirty="0" smtClean="0"/>
              <a:t>, it follows that</a:t>
            </a:r>
          </a:p>
        </p:txBody>
      </p:sp>
      <p:graphicFrame>
        <p:nvGraphicFramePr>
          <p:cNvPr id="3" name="Object 2"/>
          <p:cNvGraphicFramePr>
            <a:graphicFrameLocks noChangeAspect="1"/>
          </p:cNvGraphicFramePr>
          <p:nvPr>
            <p:extLst>
              <p:ext uri="{D42A27DB-BD31-4B8C-83A1-F6EECF244321}">
                <p14:modId xmlns:p14="http://schemas.microsoft.com/office/powerpoint/2010/main" val="4058814602"/>
              </p:ext>
            </p:extLst>
          </p:nvPr>
        </p:nvGraphicFramePr>
        <p:xfrm>
          <a:off x="1752600" y="3657600"/>
          <a:ext cx="4063680" cy="507600"/>
        </p:xfrm>
        <a:graphic>
          <a:graphicData uri="http://schemas.openxmlformats.org/presentationml/2006/ole">
            <mc:AlternateContent xmlns:mc="http://schemas.openxmlformats.org/markup-compatibility/2006">
              <mc:Choice xmlns:v="urn:schemas-microsoft-com:vml" Requires="v">
                <p:oleObj spid="_x0000_s6266" name="Equation" r:id="rId3" imgW="2031840" imgH="253800" progId="Equation.DSMT4">
                  <p:embed/>
                </p:oleObj>
              </mc:Choice>
              <mc:Fallback>
                <p:oleObj name="Equation" r:id="rId3" imgW="2031840" imgH="253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657600"/>
                        <a:ext cx="4063680" cy="50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4097959125"/>
              </p:ext>
            </p:extLst>
          </p:nvPr>
        </p:nvGraphicFramePr>
        <p:xfrm>
          <a:off x="1600200" y="5105400"/>
          <a:ext cx="5969000" cy="965200"/>
        </p:xfrm>
        <a:graphic>
          <a:graphicData uri="http://schemas.openxmlformats.org/presentationml/2006/ole">
            <mc:AlternateContent xmlns:mc="http://schemas.openxmlformats.org/markup-compatibility/2006">
              <mc:Choice xmlns:v="urn:schemas-microsoft-com:vml" Requires="v">
                <p:oleObj spid="_x0000_s6267" name="Equation" r:id="rId5" imgW="2984400" imgH="482400" progId="Equation.DSMT4">
                  <p:embed/>
                </p:oleObj>
              </mc:Choice>
              <mc:Fallback>
                <p:oleObj name="Equation" r:id="rId5" imgW="2984400" imgH="482400" progId="Equation.DSMT4">
                  <p:embed/>
                  <p:pic>
                    <p:nvPicPr>
                      <p:cNvPr id="0" name="Object 8"/>
                      <p:cNvPicPr>
                        <a:picLocks noChangeAspect="1" noChangeArrowheads="1"/>
                      </p:cNvPicPr>
                      <p:nvPr/>
                    </p:nvPicPr>
                    <p:blipFill>
                      <a:blip r:embed="rId6"/>
                      <a:srcRect/>
                      <a:stretch>
                        <a:fillRect/>
                      </a:stretch>
                    </p:blipFill>
                    <p:spPr bwMode="auto">
                      <a:xfrm>
                        <a:off x="1600200" y="5105400"/>
                        <a:ext cx="59690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would add that, when authors estimate sequences of models, it is often because they want to see how the effects of variables like race decline (or increase) after other variables are controlled for. The KHB method provides a parsimonious and more accurate way of depicting such changes.</a:t>
            </a:r>
          </a:p>
          <a:p>
            <a:r>
              <a:rPr lang="en-US" dirty="0" smtClean="0"/>
              <a:t>We’ll first present a simple example showing the relationship between diabetes, race &amp; weight.</a:t>
            </a:r>
            <a:endParaRPr lang="en-US" dirty="0"/>
          </a:p>
        </p:txBody>
      </p:sp>
    </p:spTree>
    <p:extLst>
      <p:ext uri="{BB962C8B-B14F-4D97-AF65-F5344CB8AC3E}">
        <p14:creationId xmlns:p14="http://schemas.microsoft.com/office/powerpoint/2010/main" val="343364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khb</a:t>
            </a:r>
            <a:r>
              <a:rPr lang="en-US" dirty="0" smtClean="0"/>
              <a:t> example 1</a:t>
            </a:r>
            <a:endParaRPr lang="en-US" dirty="0"/>
          </a:p>
        </p:txBody>
      </p:sp>
      <p:pic>
        <p:nvPicPr>
          <p:cNvPr id="60418"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r="7560"/>
          <a:stretch/>
        </p:blipFill>
        <p:spPr bwMode="auto">
          <a:xfrm>
            <a:off x="609599" y="2286000"/>
            <a:ext cx="8281513"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3544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Possible interpretation of results</a:t>
            </a:r>
          </a:p>
          <a:p>
            <a:pPr lvl="1"/>
            <a:r>
              <a:rPr lang="en-US" sz="2400" dirty="0" smtClean="0"/>
              <a:t>In the line labeled Reduced, only black is in the model. .6038 is the total effect of black.</a:t>
            </a:r>
          </a:p>
          <a:p>
            <a:pPr lvl="1"/>
            <a:r>
              <a:rPr lang="en-US" sz="2400" dirty="0" smtClean="0"/>
              <a:t>However, blacks may have higher rates of diabetes both because of a direct effect of race on diabetes, and because of an indirect effect: blacks tend to be heavier than whites, and heavier people have higher rates of diabetes.</a:t>
            </a:r>
          </a:p>
          <a:p>
            <a:pPr lvl="1"/>
            <a:r>
              <a:rPr lang="en-US" sz="2400" dirty="0" smtClean="0"/>
              <a:t>Hence, the line labeled Full gives the direct effect of race (.5387) while the line labeled  Diff gives the indirect effect (.065)</a:t>
            </a:r>
            <a:endParaRPr lang="en-US" sz="2400" dirty="0"/>
          </a:p>
        </p:txBody>
      </p:sp>
    </p:spTree>
    <p:extLst>
      <p:ext uri="{BB962C8B-B14F-4D97-AF65-F5344CB8AC3E}">
        <p14:creationId xmlns:p14="http://schemas.microsoft.com/office/powerpoint/2010/main" val="42700364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Khb</a:t>
            </a:r>
            <a:r>
              <a:rPr lang="en-US" dirty="0" smtClean="0"/>
              <a:t> Example 2</a:t>
            </a:r>
            <a:endParaRPr lang="en-US" dirty="0"/>
          </a:p>
        </p:txBody>
      </p:sp>
      <p:sp>
        <p:nvSpPr>
          <p:cNvPr id="3" name="Content Placeholder 2"/>
          <p:cNvSpPr>
            <a:spLocks noGrp="1"/>
          </p:cNvSpPr>
          <p:nvPr>
            <p:ph idx="1"/>
          </p:nvPr>
        </p:nvSpPr>
        <p:spPr/>
        <p:txBody>
          <a:bodyPr/>
          <a:lstStyle/>
          <a:p>
            <a:r>
              <a:rPr lang="en-US" sz="2100" dirty="0" smtClean="0"/>
              <a:t>Matthew (2011; see Table 7, p. 240) examines the determinants of how likely a student is to feel they will have a job he or she enjoys (0 = 50 percent or lower; 1 = better than 50 percent).</a:t>
            </a:r>
          </a:p>
          <a:p>
            <a:r>
              <a:rPr lang="en-US" sz="2100" dirty="0" smtClean="0"/>
              <a:t>In the first model, race (0 = white, 1 = black) is the only independent variable. The estimated effect of race is -.510.</a:t>
            </a:r>
          </a:p>
          <a:p>
            <a:r>
              <a:rPr lang="en-US" sz="2100" dirty="0" smtClean="0"/>
              <a:t>In the final model controls are added for GPA, SES, and others. The effect of race declines to -.471, an apparent -.039 drop.</a:t>
            </a:r>
          </a:p>
          <a:p>
            <a:r>
              <a:rPr lang="en-US" sz="2100" dirty="0" smtClean="0"/>
              <a:t>The </a:t>
            </a:r>
            <a:r>
              <a:rPr lang="en-US" sz="2100" dirty="0" err="1" smtClean="0"/>
              <a:t>khb</a:t>
            </a:r>
            <a:r>
              <a:rPr lang="en-US" sz="2100" dirty="0" smtClean="0"/>
              <a:t> method shows that the decline is actually about twice as large. Again this is at least partly because the variance of y* becomes greater as more variables are added, causing coefficients to increase.</a:t>
            </a:r>
            <a:endParaRPr lang="en-US" sz="2100" dirty="0"/>
          </a:p>
        </p:txBody>
      </p:sp>
    </p:spTree>
    <p:extLst>
      <p:ext uri="{BB962C8B-B14F-4D97-AF65-F5344CB8AC3E}">
        <p14:creationId xmlns:p14="http://schemas.microsoft.com/office/powerpoint/2010/main" val="32119123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0419" name="Picture 3"/>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41061"/>
          <a:stretch/>
        </p:blipFill>
        <p:spPr bwMode="auto">
          <a:xfrm>
            <a:off x="609600" y="2514600"/>
            <a:ext cx="8229600" cy="320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51757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Comparing Logit and Probit Coefficients across groups</a:t>
            </a:r>
          </a:p>
        </p:txBody>
      </p:sp>
      <p:sp>
        <p:nvSpPr>
          <p:cNvPr id="15363" name="Rectangle 3"/>
          <p:cNvSpPr>
            <a:spLocks noGrp="1" noChangeArrowheads="1"/>
          </p:cNvSpPr>
          <p:nvPr>
            <p:ph idx="1"/>
          </p:nvPr>
        </p:nvSpPr>
        <p:spPr/>
        <p:txBody>
          <a:bodyPr/>
          <a:lstStyle/>
          <a:p>
            <a:pPr eaLnBrk="1" hangingPunct="1">
              <a:lnSpc>
                <a:spcPct val="80000"/>
              </a:lnSpc>
            </a:pPr>
            <a:endParaRPr lang="en-US" sz="2400" dirty="0" smtClean="0"/>
          </a:p>
          <a:p>
            <a:pPr eaLnBrk="1" hangingPunct="1">
              <a:lnSpc>
                <a:spcPct val="80000"/>
              </a:lnSpc>
            </a:pPr>
            <a:r>
              <a:rPr lang="en-US" sz="2400" dirty="0" smtClean="0"/>
              <a:t>We often want to compare the effects of variables across groups, e.g. we want to see if the effect of education is the same for men as it is for women</a:t>
            </a:r>
          </a:p>
          <a:p>
            <a:pPr eaLnBrk="1" hangingPunct="1">
              <a:lnSpc>
                <a:spcPct val="80000"/>
              </a:lnSpc>
            </a:pPr>
            <a:r>
              <a:rPr lang="en-US" sz="2400" dirty="0" smtClean="0"/>
              <a:t>Both OLS and logistic regression assume that error variances are the same for both groups</a:t>
            </a:r>
          </a:p>
          <a:p>
            <a:pPr eaLnBrk="1" hangingPunct="1">
              <a:lnSpc>
                <a:spcPct val="80000"/>
              </a:lnSpc>
            </a:pPr>
            <a:r>
              <a:rPr lang="en-US" sz="2400" dirty="0" smtClean="0"/>
              <a:t>When that assumption is violated in OLS, the consequences are often minor: standard errors and significance tests are a bit off but coefficients remain unbiased.</a:t>
            </a:r>
          </a:p>
          <a:p>
            <a:pPr eaLnBrk="1" hangingPunct="1">
              <a:lnSpc>
                <a:spcPct val="80000"/>
              </a:lnSpc>
            </a:pPr>
            <a:r>
              <a:rPr lang="en-US" sz="2400" dirty="0" smtClean="0"/>
              <a:t>But when a binary or ordinal regression model incorrectly assumes that error variances are the same for all cases, the standard errors are wrong and (unlike OLS regression) the parameter estimates are wrong too.  </a:t>
            </a:r>
          </a:p>
          <a:p>
            <a:pPr eaLnBrk="1" hangingPunct="1">
              <a:lnSpc>
                <a:spcPct val="80000"/>
              </a:lnSpc>
              <a:buFont typeface="Georgia" pitchFamily="18" charset="0"/>
              <a:buNone/>
            </a:pPr>
            <a:endParaRPr lang="en-US" sz="24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dirty="0"/>
              <a:t>As </a:t>
            </a:r>
            <a:r>
              <a:rPr lang="en-US" sz="2000" dirty="0" err="1"/>
              <a:t>Hoetker</a:t>
            </a:r>
            <a:r>
              <a:rPr lang="en-US" sz="2000" dirty="0"/>
              <a:t> (2004, p. 17) notes, “in the presence of even fairly small differences in residual variation, naive comparisons of coefficients [across groups] can indicate differences where none exist, hide differences that do exist, and even show differences in the opposite direction of what actually exists.”  </a:t>
            </a:r>
          </a:p>
          <a:p>
            <a:r>
              <a:rPr lang="en-US" sz="2000" b="1" dirty="0"/>
              <a:t>Explanation.</a:t>
            </a:r>
            <a:r>
              <a:rPr lang="en-US" sz="2000" dirty="0"/>
              <a:t> Suppose that y* were observed, but our estimation procedure continued to standardize the variable by fixing its residual variance at 3.29. How would differences in residual variability across groups affect the estimated coefficients? </a:t>
            </a:r>
            <a:endParaRPr lang="en-US" sz="2000" dirty="0" smtClean="0"/>
          </a:p>
          <a:p>
            <a:pPr lvl="1"/>
            <a:r>
              <a:rPr lang="en-US" sz="1800" dirty="0" smtClean="0"/>
              <a:t>In </a:t>
            </a:r>
            <a:r>
              <a:rPr lang="en-US" sz="1800" dirty="0"/>
              <a:t>the examples, the coefficients for the residuals reflect the differences in residual variability across groups</a:t>
            </a:r>
            <a:r>
              <a:rPr lang="en-US" sz="1800" dirty="0" smtClean="0"/>
              <a:t>.</a:t>
            </a:r>
          </a:p>
          <a:p>
            <a:pPr lvl="1"/>
            <a:r>
              <a:rPr lang="en-US" sz="1800" dirty="0" smtClean="0"/>
              <a:t>Any residual that does not have a coefficient attached to it is assumed to already have a variance of 3.29</a:t>
            </a:r>
            <a:endParaRPr lang="en-US" sz="1800" dirty="0"/>
          </a:p>
          <a:p>
            <a:endParaRPr lang="en-US" sz="2000" dirty="0"/>
          </a:p>
        </p:txBody>
      </p:sp>
    </p:spTree>
    <p:extLst>
      <p:ext uri="{BB962C8B-B14F-4D97-AF65-F5344CB8AC3E}">
        <p14:creationId xmlns:p14="http://schemas.microsoft.com/office/powerpoint/2010/main" val="24016113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04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33401" y="2438400"/>
            <a:ext cx="8458200" cy="1617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33400" y="4114800"/>
            <a:ext cx="8153400" cy="1200329"/>
          </a:xfrm>
          <a:prstGeom prst="rect">
            <a:avLst/>
          </a:prstGeom>
        </p:spPr>
        <p:txBody>
          <a:bodyPr wrap="square">
            <a:spAutoFit/>
          </a:bodyPr>
          <a:lstStyle/>
          <a:p>
            <a:r>
              <a:rPr lang="en-US" dirty="0"/>
              <a:t>In Case 1, the true coefficients all equal 1 in both groups. But, because the residual variance is twice as large for group 1 as it is for group 0, </a:t>
            </a:r>
            <a:r>
              <a:rPr lang="en-US" dirty="0" smtClean="0"/>
              <a:t>the standardized </a:t>
            </a:r>
            <a:r>
              <a:rPr lang="en-US" dirty="0"/>
              <a:t>βs are only half as large for group 1 as for group 0. </a:t>
            </a:r>
            <a:r>
              <a:rPr lang="en-US" i="1" dirty="0"/>
              <a:t>Naive comparisons of coefficients can indicate differences where none exist</a:t>
            </a:r>
            <a:r>
              <a:rPr lang="en-US" dirty="0"/>
              <a:t>.</a:t>
            </a:r>
          </a:p>
        </p:txBody>
      </p:sp>
    </p:spTree>
    <p:extLst>
      <p:ext uri="{BB962C8B-B14F-4D97-AF65-F5344CB8AC3E}">
        <p14:creationId xmlns:p14="http://schemas.microsoft.com/office/powerpoint/2010/main" val="35967013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144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2590800"/>
            <a:ext cx="8534400" cy="1616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09600" y="4114800"/>
            <a:ext cx="8229600" cy="1477328"/>
          </a:xfrm>
          <a:prstGeom prst="rect">
            <a:avLst/>
          </a:prstGeom>
        </p:spPr>
        <p:txBody>
          <a:bodyPr wrap="square">
            <a:spAutoFit/>
          </a:bodyPr>
          <a:lstStyle/>
          <a:p>
            <a:r>
              <a:rPr lang="en-US" dirty="0"/>
              <a:t>In Case 2, the true coefficients are twice as large in group 1 as in group 0. But, because the residual variances also differ, the standardized βs for the two groups are the same. Differences in residual variances obscure the differences in the underlying effects. </a:t>
            </a:r>
            <a:r>
              <a:rPr lang="en-US" i="1" dirty="0"/>
              <a:t>Naive comparisons of coefficients can hide differences that do exist.</a:t>
            </a:r>
          </a:p>
        </p:txBody>
      </p:sp>
    </p:spTree>
    <p:extLst>
      <p:ext uri="{BB962C8B-B14F-4D97-AF65-F5344CB8AC3E}">
        <p14:creationId xmlns:p14="http://schemas.microsoft.com/office/powerpoint/2010/main" val="18106748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246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2514600"/>
            <a:ext cx="8382000" cy="179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09600" y="4191000"/>
            <a:ext cx="8153400" cy="1754326"/>
          </a:xfrm>
          <a:prstGeom prst="rect">
            <a:avLst/>
          </a:prstGeom>
        </p:spPr>
        <p:txBody>
          <a:bodyPr wrap="square">
            <a:spAutoFit/>
          </a:bodyPr>
          <a:lstStyle/>
          <a:p>
            <a:r>
              <a:rPr lang="en-US" dirty="0"/>
              <a:t>In Case 3, the true coefficients are again twice as large in group 1 as in group 0. But, because of the large differences in residual variances, </a:t>
            </a:r>
            <a:r>
              <a:rPr lang="en-US" dirty="0" smtClean="0"/>
              <a:t>the standardized </a:t>
            </a:r>
            <a:r>
              <a:rPr lang="en-US" dirty="0"/>
              <a:t>βs are smaller for group 0 than group 1. Differences in residual variances make it look like the </a:t>
            </a:r>
            <a:r>
              <a:rPr lang="en-US" dirty="0" err="1"/>
              <a:t>Xs</a:t>
            </a:r>
            <a:r>
              <a:rPr lang="en-US" dirty="0"/>
              <a:t> have smaller effects on group 1 when really the effects are larger. </a:t>
            </a:r>
            <a:r>
              <a:rPr lang="en-US" i="1" dirty="0"/>
              <a:t>Naive comparisons of coefficients can even show differences in the opposite direction of what actually exists</a:t>
            </a:r>
            <a:r>
              <a:rPr lang="en-US" dirty="0"/>
              <a:t>.</a:t>
            </a:r>
          </a:p>
        </p:txBody>
      </p:sp>
    </p:spTree>
    <p:extLst>
      <p:ext uri="{BB962C8B-B14F-4D97-AF65-F5344CB8AC3E}">
        <p14:creationId xmlns:p14="http://schemas.microsoft.com/office/powerpoint/2010/main" val="1969371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 you add explanatory variables to a model, the variance of the observed variable Y stays the same in OLS regression. As the explained variance goes up, the residual variance goes down by a corresponding amount.</a:t>
            </a:r>
            <a:endParaRPr lang="en-US" dirty="0"/>
          </a:p>
        </p:txBody>
      </p:sp>
    </p:spTree>
    <p:extLst>
      <p:ext uri="{BB962C8B-B14F-4D97-AF65-F5344CB8AC3E}">
        <p14:creationId xmlns:p14="http://schemas.microsoft.com/office/powerpoint/2010/main" val="31559113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t>Example: Allison’s (1999) model for group comparisons</a:t>
            </a:r>
          </a:p>
        </p:txBody>
      </p:sp>
      <p:sp>
        <p:nvSpPr>
          <p:cNvPr id="16387" name="Rectangle 3"/>
          <p:cNvSpPr>
            <a:spLocks noGrp="1" noChangeArrowheads="1"/>
          </p:cNvSpPr>
          <p:nvPr>
            <p:ph idx="1"/>
          </p:nvPr>
        </p:nvSpPr>
        <p:spPr/>
        <p:txBody>
          <a:bodyPr/>
          <a:lstStyle/>
          <a:p>
            <a:pPr eaLnBrk="1" hangingPunct="1"/>
            <a:r>
              <a:rPr lang="en-US" smtClean="0"/>
              <a:t>Allison (Sociological Methods and Research, 1999) analyzes a data set of 301 male and 177 female biochemists. </a:t>
            </a:r>
          </a:p>
          <a:p>
            <a:pPr eaLnBrk="1" hangingPunct="1"/>
            <a:endParaRPr lang="en-US" smtClean="0"/>
          </a:p>
          <a:p>
            <a:pPr eaLnBrk="1" hangingPunct="1"/>
            <a:r>
              <a:rPr lang="en-US" smtClean="0"/>
              <a:t>Allison uses logistic regressions to predict the probability of promotion to associate professor.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4835" y="1447800"/>
            <a:ext cx="7539884"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72569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US" smtClean="0"/>
          </a:p>
        </p:txBody>
      </p:sp>
      <p:sp>
        <p:nvSpPr>
          <p:cNvPr id="17411" name="Rectangle 3"/>
          <p:cNvSpPr>
            <a:spLocks noGrp="1" noChangeArrowheads="1"/>
          </p:cNvSpPr>
          <p:nvPr>
            <p:ph idx="1"/>
          </p:nvPr>
        </p:nvSpPr>
        <p:spPr/>
        <p:txBody>
          <a:bodyPr/>
          <a:lstStyle/>
          <a:p>
            <a:pPr eaLnBrk="1" hangingPunct="1"/>
            <a:r>
              <a:rPr lang="en-US" sz="2000" dirty="0" smtClean="0"/>
              <a:t>As his Table 1 shows, the effect of number of articles on promotion is about twice as great for males (.0737) as it is for females (.0340).</a:t>
            </a:r>
          </a:p>
          <a:p>
            <a:pPr eaLnBrk="1" hangingPunct="1"/>
            <a:r>
              <a:rPr lang="en-US" sz="2000" dirty="0"/>
              <a:t>If accurate, this </a:t>
            </a:r>
            <a:r>
              <a:rPr lang="en-US" sz="2000" dirty="0" smtClean="0"/>
              <a:t>difference suggests </a:t>
            </a:r>
            <a:r>
              <a:rPr lang="en-US" sz="2000" dirty="0"/>
              <a:t>that men get a greater payoff from their published </a:t>
            </a:r>
            <a:r>
              <a:rPr lang="en-US" sz="2000" dirty="0" smtClean="0"/>
              <a:t>work than </a:t>
            </a:r>
            <a:r>
              <a:rPr lang="en-US" sz="2000" dirty="0"/>
              <a:t>do females, ‘‘a conclusion that many would find troubling’’ (</a:t>
            </a:r>
            <a:r>
              <a:rPr lang="en-US" sz="2000" dirty="0" smtClean="0"/>
              <a:t>Allison 1999:186).</a:t>
            </a:r>
          </a:p>
          <a:p>
            <a:pPr eaLnBrk="1" hangingPunct="1"/>
            <a:r>
              <a:rPr lang="en-US" sz="2000" dirty="0" smtClean="0"/>
              <a:t>BUT, Allison warns, women may have more heterogeneous career patterns, and unmeasured variables affecting chances for promotion may be more important for women than for men. </a:t>
            </a:r>
          </a:p>
          <a:p>
            <a:pPr lvl="1" eaLnBrk="1" hangingPunct="1"/>
            <a:r>
              <a:rPr lang="en-US" sz="2000" dirty="0" smtClean="0"/>
              <a:t>Put another way, the error variance for women may be greater than the error variance for men</a:t>
            </a:r>
          </a:p>
          <a:p>
            <a:pPr lvl="1" eaLnBrk="1" hangingPunct="1"/>
            <a:r>
              <a:rPr lang="en-US" sz="2000" dirty="0" smtClean="0"/>
              <a:t>This corresponds to the Case I we presented earlier.</a:t>
            </a:r>
          </a:p>
          <a:p>
            <a:pPr lvl="1" eaLnBrk="1" hangingPunct="1"/>
            <a:r>
              <a:rPr lang="en-US" sz="2000" dirty="0" smtClean="0"/>
              <a:t>Unless </a:t>
            </a:r>
            <a:r>
              <a:rPr lang="en-US" sz="2000" dirty="0"/>
              <a:t>the residual variability is identical across populations, the standardization of coefficients for each group will also differ.</a:t>
            </a:r>
            <a:endParaRPr lang="en-US" sz="20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Allison’s solution for the problem</a:t>
            </a:r>
          </a:p>
        </p:txBody>
      </p:sp>
      <p:sp>
        <p:nvSpPr>
          <p:cNvPr id="19459" name="Rectangle 3"/>
          <p:cNvSpPr>
            <a:spLocks noGrp="1" noChangeArrowheads="1"/>
          </p:cNvSpPr>
          <p:nvPr>
            <p:ph idx="1"/>
          </p:nvPr>
        </p:nvSpPr>
        <p:spPr/>
        <p:txBody>
          <a:bodyPr/>
          <a:lstStyle/>
          <a:p>
            <a:pPr eaLnBrk="1" hangingPunct="1"/>
            <a:r>
              <a:rPr lang="en-US" smtClean="0"/>
              <a:t>Ergo, in his Table 2, Allison adds a parameter to the model he calls delta.  Delta adjusts for differences in residual variation across groups.  </a:t>
            </a:r>
          </a:p>
          <a:p>
            <a:pPr eaLnBrk="1" hangingPunct="1">
              <a:buFont typeface="Georgia" pitchFamily="18" charset="0"/>
              <a:buNone/>
            </a:pPr>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5625" y="1295400"/>
            <a:ext cx="7490878"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18425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endParaRPr lang="en-US" smtClean="0"/>
          </a:p>
        </p:txBody>
      </p:sp>
      <p:sp>
        <p:nvSpPr>
          <p:cNvPr id="20483" name="Rectangle 3"/>
          <p:cNvSpPr>
            <a:spLocks noGrp="1" noChangeArrowheads="1"/>
          </p:cNvSpPr>
          <p:nvPr>
            <p:ph idx="1"/>
          </p:nvPr>
        </p:nvSpPr>
        <p:spPr/>
        <p:txBody>
          <a:bodyPr/>
          <a:lstStyle/>
          <a:p>
            <a:pPr eaLnBrk="1" hangingPunct="1"/>
            <a:r>
              <a:rPr lang="en-US" smtClean="0"/>
              <a:t>The delta-hat coefficient value –.26 in Allison’s Table 2 (first model) tells us that the standard deviation of the disturbance variance for men is 26 percent lower than the standard deviation for women.  </a:t>
            </a:r>
          </a:p>
          <a:p>
            <a:pPr lvl="1" eaLnBrk="1" hangingPunct="1"/>
            <a:r>
              <a:rPr lang="en-US" smtClean="0"/>
              <a:t>This implies women have more variable career patterns than do men, which causes their coefficients to be lowered relative to men when differences in variability are not taken into account, as in the original logistic regressions.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endParaRPr lang="en-US" smtClean="0"/>
          </a:p>
        </p:txBody>
      </p:sp>
      <p:sp>
        <p:nvSpPr>
          <p:cNvPr id="21507" name="Rectangle 3"/>
          <p:cNvSpPr>
            <a:spLocks noGrp="1" noChangeArrowheads="1"/>
          </p:cNvSpPr>
          <p:nvPr>
            <p:ph idx="1"/>
          </p:nvPr>
        </p:nvSpPr>
        <p:spPr/>
        <p:txBody>
          <a:bodyPr/>
          <a:lstStyle/>
          <a:p>
            <a:pPr eaLnBrk="1" hangingPunct="1"/>
            <a:r>
              <a:rPr lang="en-US" smtClean="0"/>
              <a:t>Allison’s final model shows that the interaction term for Articles x Female is NOT statistically significant </a:t>
            </a:r>
          </a:p>
          <a:p>
            <a:pPr eaLnBrk="1" hangingPunct="1"/>
            <a:endParaRPr lang="en-US" smtClean="0"/>
          </a:p>
          <a:p>
            <a:pPr eaLnBrk="1" hangingPunct="1"/>
            <a:r>
              <a:rPr lang="en-US" smtClean="0"/>
              <a:t>Allison concludes “The apparent difference in the coefficients for article counts in Table 1 does not necessarily reflect a real difference in causal effects. It can be readily explained by differences in the degree of residual variation between men and women.”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Problems with Allison’s Approach</a:t>
            </a:r>
          </a:p>
        </p:txBody>
      </p:sp>
      <p:sp>
        <p:nvSpPr>
          <p:cNvPr id="22531" name="Content Placeholder 2"/>
          <p:cNvSpPr>
            <a:spLocks noGrp="1"/>
          </p:cNvSpPr>
          <p:nvPr>
            <p:ph idx="1"/>
          </p:nvPr>
        </p:nvSpPr>
        <p:spPr/>
        <p:txBody>
          <a:bodyPr/>
          <a:lstStyle/>
          <a:p>
            <a:r>
              <a:rPr lang="en-US" sz="2200" dirty="0" smtClean="0"/>
              <a:t>Williams (2009) noted various problems with Allison’s approach</a:t>
            </a:r>
          </a:p>
          <a:p>
            <a:r>
              <a:rPr lang="en-US" sz="2200" dirty="0" smtClean="0"/>
              <a:t>Allison says you should first test whether residual variances differ across groups</a:t>
            </a:r>
          </a:p>
          <a:p>
            <a:r>
              <a:rPr lang="en-US" sz="2200" dirty="0" smtClean="0"/>
              <a:t>To do this, you contrast two models: </a:t>
            </a:r>
          </a:p>
          <a:p>
            <a:pPr lvl="1"/>
            <a:r>
              <a:rPr lang="en-US" sz="2200" dirty="0" smtClean="0"/>
              <a:t>In both cases, the coefficients are constrained to be the same for both groups</a:t>
            </a:r>
          </a:p>
          <a:p>
            <a:pPr lvl="1"/>
            <a:r>
              <a:rPr lang="en-US" sz="2200" dirty="0" smtClean="0"/>
              <a:t>but in one model the residual variances are also constrained to be the same, whereas in the other model the residual variances can differ.</a:t>
            </a:r>
          </a:p>
          <a:p>
            <a:r>
              <a:rPr lang="en-US" sz="2200" dirty="0" smtClean="0"/>
              <a:t>Allison says that if the test statistic is significant, you then allow the residual variances to differ</a:t>
            </a:r>
          </a:p>
          <a:p>
            <a:endParaRPr lang="en-US" sz="22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endParaRPr lang="en-US" smtClean="0"/>
          </a:p>
        </p:txBody>
      </p:sp>
      <p:sp>
        <p:nvSpPr>
          <p:cNvPr id="23555" name="Content Placeholder 2"/>
          <p:cNvSpPr>
            <a:spLocks noGrp="1"/>
          </p:cNvSpPr>
          <p:nvPr>
            <p:ph idx="1"/>
          </p:nvPr>
        </p:nvSpPr>
        <p:spPr/>
        <p:txBody>
          <a:bodyPr/>
          <a:lstStyle/>
          <a:p>
            <a:r>
              <a:rPr lang="en-US" sz="2400" dirty="0" smtClean="0"/>
              <a:t>The problem is that, if the residual variances are actually the same across groups but the effects of the </a:t>
            </a:r>
            <a:r>
              <a:rPr lang="en-US" sz="2400" dirty="0" err="1" smtClean="0"/>
              <a:t>Xs</a:t>
            </a:r>
            <a:r>
              <a:rPr lang="en-US" sz="2400" dirty="0" smtClean="0"/>
              <a:t> differ, the test can also be statistically significant!</a:t>
            </a:r>
          </a:p>
          <a:p>
            <a:r>
              <a:rPr lang="en-US" sz="2400" dirty="0" smtClean="0"/>
              <a:t>Put another way, Allison’s test has difficulty distinguishing between cross-group differences in residual variability &amp; differences in coefficients.</a:t>
            </a:r>
          </a:p>
          <a:p>
            <a:pPr lvl="1"/>
            <a:r>
              <a:rPr lang="en-US" sz="2200" dirty="0" smtClean="0"/>
              <a:t>Hence, his suggested procedure can make it much likely that you will conclude residual variances differ when they really don’t</a:t>
            </a:r>
          </a:p>
          <a:p>
            <a:pPr lvl="1"/>
            <a:r>
              <a:rPr lang="en-US" sz="2200" dirty="0" smtClean="0"/>
              <a:t>Erroneously allowing residual variances to differ can result in </a:t>
            </a:r>
            <a:r>
              <a:rPr lang="en-US" sz="2200" dirty="0" err="1" smtClean="0"/>
              <a:t>mis</a:t>
            </a:r>
            <a:r>
              <a:rPr lang="en-US" sz="2200" dirty="0" smtClean="0"/>
              <a:t>-estimates of other group differences, e.g. differences in coefficients can be underestimated</a:t>
            </a:r>
          </a:p>
          <a:p>
            <a:endParaRPr lang="en-US"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endParaRPr lang="en-US" smtClean="0"/>
          </a:p>
        </p:txBody>
      </p:sp>
      <p:sp>
        <p:nvSpPr>
          <p:cNvPr id="24579" name="Content Placeholder 2"/>
          <p:cNvSpPr>
            <a:spLocks noGrp="1"/>
          </p:cNvSpPr>
          <p:nvPr>
            <p:ph idx="1"/>
          </p:nvPr>
        </p:nvSpPr>
        <p:spPr/>
        <p:txBody>
          <a:bodyPr/>
          <a:lstStyle/>
          <a:p>
            <a:r>
              <a:rPr lang="en-US" dirty="0" smtClean="0"/>
              <a:t>Also, Allison’s approach only allows for a single categorical variable in the variance equation. The sources of </a:t>
            </a:r>
            <a:r>
              <a:rPr lang="en-US" dirty="0" err="1" smtClean="0"/>
              <a:t>heteroskedasticity</a:t>
            </a:r>
            <a:r>
              <a:rPr lang="en-US" dirty="0" smtClean="0"/>
              <a:t> can be more complex than that; more variables may be involved, &amp; some of these may be continuous</a:t>
            </a:r>
          </a:p>
          <a:p>
            <a:r>
              <a:rPr lang="en-US" dirty="0" err="1" smtClean="0"/>
              <a:t>Keele</a:t>
            </a:r>
            <a:r>
              <a:rPr lang="en-US" dirty="0" smtClean="0"/>
              <a:t> &amp; Park (2006) show that a </a:t>
            </a:r>
            <a:r>
              <a:rPr lang="en-US" dirty="0" err="1" smtClean="0"/>
              <a:t>mis-specificied</a:t>
            </a:r>
            <a:r>
              <a:rPr lang="en-US" dirty="0" smtClean="0"/>
              <a:t> variance equation, e.g. one in which relevant variables are omitted, can actually be worse than having no variance equation at all.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endParaRPr lang="en-US" smtClean="0"/>
          </a:p>
        </p:txBody>
      </p:sp>
      <p:sp>
        <p:nvSpPr>
          <p:cNvPr id="7171" name="Content Placeholder 2"/>
          <p:cNvSpPr>
            <a:spLocks noGrp="1"/>
          </p:cNvSpPr>
          <p:nvPr>
            <p:ph idx="1"/>
          </p:nvPr>
        </p:nvSpPr>
        <p:spPr/>
        <p:txBody>
          <a:bodyPr/>
          <a:lstStyle/>
          <a:p>
            <a:r>
              <a:rPr lang="en-US" sz="2400" dirty="0" smtClean="0"/>
              <a:t>But suppose the observed Y is not continuous – instead, it is a collapsed version of an underlying unobserved variable, Y*</a:t>
            </a:r>
          </a:p>
          <a:p>
            <a:endParaRPr lang="en-US" sz="2400" dirty="0" smtClean="0"/>
          </a:p>
          <a:p>
            <a:r>
              <a:rPr lang="en-US" sz="2400" dirty="0" smtClean="0"/>
              <a:t>Examples:</a:t>
            </a:r>
          </a:p>
          <a:p>
            <a:pPr lvl="1"/>
            <a:r>
              <a:rPr lang="en-US" sz="2400" dirty="0" smtClean="0"/>
              <a:t>Do you approve or disapprove of the President's health care plan?  1 = Approve, 2 = Disapprove</a:t>
            </a:r>
          </a:p>
          <a:p>
            <a:pPr lvl="1"/>
            <a:r>
              <a:rPr lang="en-US" sz="2400" dirty="0" smtClean="0"/>
              <a:t>Income, coded in categories like $0 = 1, $1- $10,000 = 2, $10,001-$30,000 = 3, $30,001-$60,000 = 4, $60,001 or higher = 5</a:t>
            </a:r>
          </a:p>
          <a:p>
            <a:pPr lvl="1">
              <a:buFont typeface="Georgia" pitchFamily="18" charset="0"/>
              <a:buNone/>
            </a:pPr>
            <a:endParaRPr lang="en-US" sz="24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endParaRPr lang="en-US" smtClean="0"/>
          </a:p>
        </p:txBody>
      </p:sp>
      <p:sp>
        <p:nvSpPr>
          <p:cNvPr id="25603" name="Content Placeholder 2"/>
          <p:cNvSpPr>
            <a:spLocks noGrp="1"/>
          </p:cNvSpPr>
          <p:nvPr>
            <p:ph idx="1"/>
          </p:nvPr>
        </p:nvSpPr>
        <p:spPr/>
        <p:txBody>
          <a:bodyPr/>
          <a:lstStyle/>
          <a:p>
            <a:r>
              <a:rPr lang="en-US" dirty="0" smtClean="0"/>
              <a:t>Finally, Allison’s method only works with a dichotomous dependent variable</a:t>
            </a:r>
          </a:p>
          <a:p>
            <a:pPr lvl="1"/>
            <a:r>
              <a:rPr lang="en-US" dirty="0" smtClean="0"/>
              <a:t>Models with binary </a:t>
            </a:r>
            <a:r>
              <a:rPr lang="en-US" dirty="0" err="1" smtClean="0"/>
              <a:t>dvs</a:t>
            </a:r>
            <a:r>
              <a:rPr lang="en-US" dirty="0" smtClean="0"/>
              <a:t> that allow for </a:t>
            </a:r>
            <a:r>
              <a:rPr lang="en-US" dirty="0" err="1" smtClean="0"/>
              <a:t>heteroskedasticity</a:t>
            </a:r>
            <a:r>
              <a:rPr lang="en-US" dirty="0" smtClean="0"/>
              <a:t> can be difficult to estimate</a:t>
            </a:r>
          </a:p>
          <a:p>
            <a:pPr lvl="1"/>
            <a:r>
              <a:rPr lang="en-US" dirty="0" smtClean="0"/>
              <a:t>Ordinal dependent variables contain more information about Y* </a:t>
            </a:r>
          </a:p>
          <a:p>
            <a:r>
              <a:rPr lang="en-US" dirty="0" smtClean="0"/>
              <a:t>Williams (2009, 2010) therefore proposed a more powerful alternative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A Broader Solution: Heterogeneous Choice Models</a:t>
            </a:r>
          </a:p>
        </p:txBody>
      </p:sp>
      <p:sp>
        <p:nvSpPr>
          <p:cNvPr id="26627" name="Content Placeholder 2"/>
          <p:cNvSpPr>
            <a:spLocks noGrp="1"/>
          </p:cNvSpPr>
          <p:nvPr>
            <p:ph idx="1"/>
          </p:nvPr>
        </p:nvSpPr>
        <p:spPr/>
        <p:txBody>
          <a:bodyPr/>
          <a:lstStyle/>
          <a:p>
            <a:r>
              <a:rPr lang="en-US" smtClean="0"/>
              <a:t>Heterogeneous choice/ location-scale models explicitly specify the determinants of heteroskedasticity in an attempt to correct for it.</a:t>
            </a:r>
          </a:p>
          <a:p>
            <a:endParaRPr lang="en-US" smtClean="0"/>
          </a:p>
          <a:p>
            <a:r>
              <a:rPr lang="en-US" smtClean="0"/>
              <a:t>These models are also useful when the variability of underlying attitudes is itself of substantive interest.</a:t>
            </a:r>
            <a:r>
              <a:rPr lang="en-US" sz="2600" smtClean="0"/>
              <a:t> </a:t>
            </a:r>
          </a:p>
          <a:p>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The Heterogeneous Choice (aka Location-Scale) Model</a:t>
            </a:r>
          </a:p>
        </p:txBody>
      </p:sp>
      <p:sp>
        <p:nvSpPr>
          <p:cNvPr id="27651" name="Rectangle 3"/>
          <p:cNvSpPr>
            <a:spLocks noGrp="1" noChangeArrowheads="1"/>
          </p:cNvSpPr>
          <p:nvPr>
            <p:ph idx="1"/>
          </p:nvPr>
        </p:nvSpPr>
        <p:spPr/>
        <p:txBody>
          <a:bodyPr/>
          <a:lstStyle/>
          <a:p>
            <a:pPr eaLnBrk="1" hangingPunct="1"/>
            <a:r>
              <a:rPr lang="en-US" smtClean="0"/>
              <a:t>Can be used for binary or ordinal models</a:t>
            </a:r>
          </a:p>
          <a:p>
            <a:pPr eaLnBrk="1" hangingPunct="1"/>
            <a:r>
              <a:rPr lang="en-US" smtClean="0"/>
              <a:t>Two equations, choice &amp; variance</a:t>
            </a:r>
          </a:p>
          <a:p>
            <a:pPr eaLnBrk="1" hangingPunct="1"/>
            <a:r>
              <a:rPr lang="en-US" smtClean="0"/>
              <a:t>Binary case :</a:t>
            </a:r>
          </a:p>
        </p:txBody>
      </p:sp>
      <p:sp>
        <p:nvSpPr>
          <p:cNvPr id="27652" name="Rectangle 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latin typeface="Calibri" pitchFamily="34" charset="0"/>
            </a:endParaRPr>
          </a:p>
        </p:txBody>
      </p:sp>
      <p:graphicFrame>
        <p:nvGraphicFramePr>
          <p:cNvPr id="27653" name="Object 2"/>
          <p:cNvGraphicFramePr>
            <a:graphicFrameLocks noChangeAspect="1"/>
          </p:cNvGraphicFramePr>
          <p:nvPr/>
        </p:nvGraphicFramePr>
        <p:xfrm>
          <a:off x="685800" y="4419600"/>
          <a:ext cx="7848600" cy="1165225"/>
        </p:xfrm>
        <a:graphic>
          <a:graphicData uri="http://schemas.openxmlformats.org/presentationml/2006/ole">
            <mc:AlternateContent xmlns:mc="http://schemas.openxmlformats.org/markup-compatibility/2006">
              <mc:Choice xmlns:v="urn:schemas-microsoft-com:vml" Requires="v">
                <p:oleObj spid="_x0000_s27711" name="Equation" r:id="rId3" imgW="3276600" imgH="482600" progId="Equation.3">
                  <p:embed/>
                </p:oleObj>
              </mc:Choice>
              <mc:Fallback>
                <p:oleObj name="Equation" r:id="rId3" imgW="3276600" imgH="482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4419600"/>
                        <a:ext cx="78486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endParaRPr lang="en-US" smtClean="0"/>
          </a:p>
        </p:txBody>
      </p:sp>
      <p:sp>
        <p:nvSpPr>
          <p:cNvPr id="28675" name="Rectangle 3"/>
          <p:cNvSpPr>
            <a:spLocks noGrp="1" noChangeArrowheads="1"/>
          </p:cNvSpPr>
          <p:nvPr>
            <p:ph idx="1"/>
          </p:nvPr>
        </p:nvSpPr>
        <p:spPr/>
        <p:txBody>
          <a:bodyPr/>
          <a:lstStyle/>
          <a:p>
            <a:pPr eaLnBrk="1" hangingPunct="1"/>
            <a:r>
              <a:rPr lang="en-US" dirty="0" smtClean="0"/>
              <a:t>Allison’s model with delta is actually a special case of a heterogeneous choice model, where the dependent variable is a dichotomy and the variance equation includes a single dichotomous variable that also appears in the choice equation. </a:t>
            </a:r>
          </a:p>
          <a:p>
            <a:pPr eaLnBrk="1" hangingPunct="1"/>
            <a:r>
              <a:rPr lang="en-US" dirty="0" smtClean="0"/>
              <a:t>Allison’s results can easily be replicated with the user-written routine </a:t>
            </a:r>
            <a:r>
              <a:rPr lang="en-US" dirty="0" err="1" smtClean="0"/>
              <a:t>oglm</a:t>
            </a:r>
            <a:r>
              <a:rPr lang="en-US" dirty="0" smtClean="0"/>
              <a:t> (Williams, 2009, 2010) </a:t>
            </a:r>
          </a:p>
          <a:p>
            <a:pPr eaLnBrk="1" hangingPunct="1"/>
            <a:endParaRPr lang="en-US"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833045"/>
            <a:ext cx="7772400" cy="5408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583426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endParaRPr lang="en-US" smtClean="0"/>
          </a:p>
        </p:txBody>
      </p:sp>
      <p:sp>
        <p:nvSpPr>
          <p:cNvPr id="29699" name="Rectangle 3"/>
          <p:cNvSpPr>
            <a:spLocks noGrp="1" noChangeArrowheads="1"/>
          </p:cNvSpPr>
          <p:nvPr>
            <p:ph idx="1"/>
          </p:nvPr>
        </p:nvSpPr>
        <p:spPr/>
        <p:txBody>
          <a:bodyPr/>
          <a:lstStyle/>
          <a:p>
            <a:pPr eaLnBrk="1" hangingPunct="1"/>
            <a:r>
              <a:rPr lang="en-US" sz="2400" dirty="0" smtClean="0"/>
              <a:t>As Williams (2009) notes, there are important advantages to turning to the broader class of heterogeneous choice models that can be estimated by </a:t>
            </a:r>
            <a:r>
              <a:rPr lang="en-US" sz="2400" dirty="0" err="1" smtClean="0"/>
              <a:t>oglm</a:t>
            </a:r>
            <a:endParaRPr lang="en-US" sz="2400" dirty="0" smtClean="0"/>
          </a:p>
          <a:p>
            <a:pPr lvl="1" eaLnBrk="1" hangingPunct="1"/>
            <a:r>
              <a:rPr lang="en-US" sz="2400" dirty="0" smtClean="0"/>
              <a:t>Dependent variables can be ordinal rather than binary. This is important, because ordinal </a:t>
            </a:r>
            <a:r>
              <a:rPr lang="en-US" sz="2400" dirty="0" err="1" smtClean="0"/>
              <a:t>vars</a:t>
            </a:r>
            <a:r>
              <a:rPr lang="en-US" sz="2400" dirty="0" smtClean="0"/>
              <a:t> have more information and hence lead to better estimation</a:t>
            </a:r>
          </a:p>
          <a:p>
            <a:pPr lvl="1" eaLnBrk="1" hangingPunct="1"/>
            <a:r>
              <a:rPr lang="en-US" sz="2400" dirty="0" smtClean="0"/>
              <a:t>The variance equation need not be limited to a single binary grouping variable, which (hopefully) reduces the likelihood that the variance equation will be </a:t>
            </a:r>
            <a:r>
              <a:rPr lang="en-US" sz="2400" dirty="0" err="1" smtClean="0"/>
              <a:t>mis</a:t>
            </a:r>
            <a:r>
              <a:rPr lang="en-US" sz="2400" dirty="0" smtClean="0"/>
              <a:t>-specified</a:t>
            </a:r>
          </a:p>
          <a:p>
            <a:pPr lvl="1" eaLnBrk="1" hangingPunct="1"/>
            <a:endParaRPr lang="en-US" sz="24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Williams (2010) also notes that, even if the researcher does not want to present a </a:t>
            </a:r>
            <a:r>
              <a:rPr lang="en-US" sz="2400" dirty="0" err="1" smtClean="0"/>
              <a:t>heterogenous</a:t>
            </a:r>
            <a:r>
              <a:rPr lang="en-US" sz="2400" dirty="0" smtClean="0"/>
              <a:t> choice model, estimating one can be useful from a diagnostic standpoint</a:t>
            </a:r>
          </a:p>
          <a:p>
            <a:pPr lvl="1"/>
            <a:r>
              <a:rPr lang="en-US" sz="2400" dirty="0" smtClean="0"/>
              <a:t>Often, the appearance of </a:t>
            </a:r>
            <a:r>
              <a:rPr lang="en-US" sz="2400" dirty="0" err="1" smtClean="0"/>
              <a:t>heteroskedasticity</a:t>
            </a:r>
            <a:r>
              <a:rPr lang="en-US" sz="2400" dirty="0" smtClean="0"/>
              <a:t> is actually caused by other problems in model specification, e.g. variables are omitted, variables should be transformed (e.g. logged), squared terms should be added</a:t>
            </a:r>
          </a:p>
          <a:p>
            <a:pPr lvl="1"/>
            <a:r>
              <a:rPr lang="en-US" sz="2400" dirty="0" smtClean="0"/>
              <a:t>Williams (2010) shows that the </a:t>
            </a:r>
            <a:r>
              <a:rPr lang="en-US" sz="2400" dirty="0" err="1" smtClean="0"/>
              <a:t>heteroskedasticity</a:t>
            </a:r>
            <a:r>
              <a:rPr lang="en-US" sz="2400" dirty="0" smtClean="0"/>
              <a:t> issues in Allison’s models go away if articles^2 is added to the model</a:t>
            </a:r>
            <a:endParaRPr lang="en-US" sz="2400" dirty="0"/>
          </a:p>
        </p:txBody>
      </p:sp>
    </p:spTree>
    <p:extLst>
      <p:ext uri="{BB962C8B-B14F-4D97-AF65-F5344CB8AC3E}">
        <p14:creationId xmlns:p14="http://schemas.microsoft.com/office/powerpoint/2010/main" val="3138270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2635" y="1066800"/>
            <a:ext cx="8044873"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07661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2717" y="914400"/>
            <a:ext cx="813343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06004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heterogeneous choice models</a:t>
            </a:r>
            <a:endParaRPr lang="en-US" dirty="0"/>
          </a:p>
        </p:txBody>
      </p:sp>
      <p:sp>
        <p:nvSpPr>
          <p:cNvPr id="3" name="Content Placeholder 2"/>
          <p:cNvSpPr>
            <a:spLocks noGrp="1"/>
          </p:cNvSpPr>
          <p:nvPr>
            <p:ph idx="1"/>
          </p:nvPr>
        </p:nvSpPr>
        <p:spPr/>
        <p:txBody>
          <a:bodyPr/>
          <a:lstStyle/>
          <a:p>
            <a:r>
              <a:rPr lang="en-US" dirty="0" smtClean="0"/>
              <a:t>Models can be difficult to estimate, although this is generally less problematic with ordinal variables</a:t>
            </a:r>
          </a:p>
          <a:p>
            <a:r>
              <a:rPr lang="en-US" dirty="0" smtClean="0"/>
              <a:t>While you have more flexibility when specifying the variance equation, a </a:t>
            </a:r>
            <a:r>
              <a:rPr lang="en-US" dirty="0" err="1" smtClean="0"/>
              <a:t>mis</a:t>
            </a:r>
            <a:r>
              <a:rPr lang="en-US" dirty="0" smtClean="0"/>
              <a:t>-specified equation can still be worse than no equation at all</a:t>
            </a:r>
          </a:p>
          <a:p>
            <a:r>
              <a:rPr lang="en-US" dirty="0" smtClean="0"/>
              <a:t>But the most critical problem of all may be…</a:t>
            </a:r>
            <a:endParaRPr lang="en-US" dirty="0"/>
          </a:p>
        </p:txBody>
      </p:sp>
    </p:spTree>
    <p:extLst>
      <p:ext uri="{BB962C8B-B14F-4D97-AF65-F5344CB8AC3E}">
        <p14:creationId xmlns:p14="http://schemas.microsoft.com/office/powerpoint/2010/main" val="4273039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en-US" smtClean="0"/>
          </a:p>
        </p:txBody>
      </p:sp>
      <p:sp>
        <p:nvSpPr>
          <p:cNvPr id="8195" name="Content Placeholder 2"/>
          <p:cNvSpPr>
            <a:spLocks noGrp="1"/>
          </p:cNvSpPr>
          <p:nvPr>
            <p:ph idx="1"/>
          </p:nvPr>
        </p:nvSpPr>
        <p:spPr/>
        <p:txBody>
          <a:bodyPr/>
          <a:lstStyle/>
          <a:p>
            <a:r>
              <a:rPr lang="en-US" dirty="0" smtClean="0"/>
              <a:t>For such variables, also known as limited dependent variables, we know the interval that the underlying Y* falls in, but not its exact value</a:t>
            </a:r>
          </a:p>
          <a:p>
            <a:pPr>
              <a:buFont typeface="Georgia" pitchFamily="18" charset="0"/>
              <a:buNone/>
            </a:pPr>
            <a:endParaRPr lang="en-US" dirty="0" smtClean="0"/>
          </a:p>
          <a:p>
            <a:r>
              <a:rPr lang="en-US" dirty="0" smtClean="0"/>
              <a:t>Binary &amp; Ordinal regression techniques allow us to estimate the effects of the </a:t>
            </a:r>
            <a:r>
              <a:rPr lang="en-US" dirty="0" err="1" smtClean="0"/>
              <a:t>Xs</a:t>
            </a:r>
            <a:r>
              <a:rPr lang="en-US" dirty="0" smtClean="0"/>
              <a:t> on the underlying Y*.  They can also be used to see how the </a:t>
            </a:r>
            <a:r>
              <a:rPr lang="en-US" dirty="0" err="1" smtClean="0"/>
              <a:t>Xs</a:t>
            </a:r>
            <a:r>
              <a:rPr lang="en-US" dirty="0" smtClean="0"/>
              <a:t> affect the probability of being in one category of the observed Y as opposed to another.</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Problem: Radically different interpretations are possible</a:t>
            </a:r>
          </a:p>
        </p:txBody>
      </p:sp>
      <p:sp>
        <p:nvSpPr>
          <p:cNvPr id="30723" name="Content Placeholder 2"/>
          <p:cNvSpPr>
            <a:spLocks noGrp="1"/>
          </p:cNvSpPr>
          <p:nvPr>
            <p:ph idx="1"/>
          </p:nvPr>
        </p:nvSpPr>
        <p:spPr/>
        <p:txBody>
          <a:bodyPr/>
          <a:lstStyle/>
          <a:p>
            <a:r>
              <a:rPr lang="en-US" sz="2400" dirty="0" smtClean="0"/>
              <a:t>An issue to be aware of with heterogeneous choice models is that radically different interpretations of the results are possible</a:t>
            </a:r>
          </a:p>
          <a:p>
            <a:pPr lvl="1"/>
            <a:r>
              <a:rPr lang="en-US" sz="2200" dirty="0" smtClean="0"/>
              <a:t>Hauser and Andrew (2006), for example, proposed a seemingly different model for assessing differences in the effects of variables across groups (where in their case, the groups were different educational transitions)</a:t>
            </a:r>
          </a:p>
          <a:p>
            <a:pPr lvl="1"/>
            <a:r>
              <a:rPr lang="en-US" sz="2200" dirty="0" smtClean="0"/>
              <a:t>They called it </a:t>
            </a:r>
            <a:r>
              <a:rPr lang="en-US" sz="2200" dirty="0"/>
              <a:t>the </a:t>
            </a:r>
            <a:r>
              <a:rPr lang="en-US" sz="2200" i="1" dirty="0"/>
              <a:t>logistic response model with proportionality constraints</a:t>
            </a:r>
            <a:r>
              <a:rPr lang="en-US" sz="2200" dirty="0"/>
              <a:t> (LRPC):</a:t>
            </a:r>
            <a:endParaRPr lang="en-US" sz="2200" dirty="0" smtClean="0"/>
          </a:p>
        </p:txBody>
      </p:sp>
      <p:pic>
        <p:nvPicPr>
          <p:cNvPr id="614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5486400"/>
            <a:ext cx="5410199" cy="1086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en-US" smtClean="0"/>
          </a:p>
        </p:txBody>
      </p:sp>
      <p:sp>
        <p:nvSpPr>
          <p:cNvPr id="34819" name="Rectangle 3"/>
          <p:cNvSpPr>
            <a:spLocks noGrp="1" noChangeArrowheads="1"/>
          </p:cNvSpPr>
          <p:nvPr>
            <p:ph idx="1"/>
          </p:nvPr>
        </p:nvSpPr>
        <p:spPr/>
        <p:txBody>
          <a:bodyPr/>
          <a:lstStyle/>
          <a:p>
            <a:pPr eaLnBrk="1" hangingPunct="1">
              <a:lnSpc>
                <a:spcPct val="80000"/>
              </a:lnSpc>
            </a:pPr>
            <a:r>
              <a:rPr lang="en-US" sz="2400" dirty="0" smtClean="0"/>
              <a:t>Instead of having to estimate a different set of coefficients for each group/transition, you estimate a single set of coefficients, along with one </a:t>
            </a:r>
            <a:r>
              <a:rPr lang="en-US" sz="2400" dirty="0" err="1" smtClean="0"/>
              <a:t>λj</a:t>
            </a:r>
            <a:r>
              <a:rPr lang="en-US" sz="2400" dirty="0" smtClean="0"/>
              <a:t> proportionality factor for each group/ transition (λ</a:t>
            </a:r>
            <a:r>
              <a:rPr lang="en-US" sz="2400" baseline="-25000" dirty="0" smtClean="0"/>
              <a:t>1</a:t>
            </a:r>
            <a:r>
              <a:rPr lang="en-US" sz="2400" dirty="0" smtClean="0"/>
              <a:t> is constrained to equal 1)</a:t>
            </a:r>
          </a:p>
          <a:p>
            <a:pPr lvl="1" eaLnBrk="1" hangingPunct="1"/>
            <a:r>
              <a:rPr lang="en-US" sz="2200" dirty="0" smtClean="0"/>
              <a:t>The proportionality constraints would hold if, say, the coefficients for the 2</a:t>
            </a:r>
            <a:r>
              <a:rPr lang="en-US" sz="2200" baseline="30000" dirty="0" smtClean="0"/>
              <a:t>nd</a:t>
            </a:r>
            <a:r>
              <a:rPr lang="en-US" sz="2200" dirty="0" smtClean="0"/>
              <a:t> group were all 2/3 as large as the corresponding coefficients for the first group, the coefficients for the 3</a:t>
            </a:r>
            <a:r>
              <a:rPr lang="en-US" sz="2200" baseline="30000" dirty="0" smtClean="0"/>
              <a:t>rd</a:t>
            </a:r>
            <a:r>
              <a:rPr lang="en-US" sz="2200" dirty="0" smtClean="0"/>
              <a:t> group were all half as large as for the first group, etc.</a:t>
            </a:r>
          </a:p>
          <a:p>
            <a:pPr marL="109537" indent="0" eaLnBrk="1" hangingPunct="1">
              <a:lnSpc>
                <a:spcPct val="80000"/>
              </a:lnSpc>
              <a:buNone/>
            </a:pPr>
            <a:endParaRPr lang="en-US" sz="2400" baseline="-250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compared</a:t>
            </a:r>
            <a:endParaRPr lang="en-US" dirty="0"/>
          </a:p>
        </p:txBody>
      </p:sp>
      <p:pic>
        <p:nvPicPr>
          <p:cNvPr id="655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4191000"/>
            <a:ext cx="5407621" cy="1085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5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2849563"/>
            <a:ext cx="7847013" cy="116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709615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endParaRPr lang="en-US" smtClean="0"/>
          </a:p>
        </p:txBody>
      </p:sp>
      <p:sp>
        <p:nvSpPr>
          <p:cNvPr id="35843" name="Rectangle 3"/>
          <p:cNvSpPr>
            <a:spLocks noGrp="1" noChangeArrowheads="1"/>
          </p:cNvSpPr>
          <p:nvPr>
            <p:ph idx="1"/>
          </p:nvPr>
        </p:nvSpPr>
        <p:spPr/>
        <p:txBody>
          <a:bodyPr/>
          <a:lstStyle/>
          <a:p>
            <a:pPr eaLnBrk="1" hangingPunct="1">
              <a:lnSpc>
                <a:spcPct val="90000"/>
              </a:lnSpc>
            </a:pPr>
            <a:r>
              <a:rPr lang="en-US" sz="2000" dirty="0" smtClean="0"/>
              <a:t>Hauser &amp; Andrew note, however, that “one cannot distinguish empirically between the hypothesis of uniform proportionality of effects across transitions and the hypothesis that group differences between parameters of binary regressions are artifacts of heterogeneity between groups in residual variation.” (p. 8)</a:t>
            </a:r>
          </a:p>
          <a:p>
            <a:pPr eaLnBrk="1" hangingPunct="1"/>
            <a:r>
              <a:rPr lang="en-US" sz="2000" dirty="0"/>
              <a:t>Williams (2010) showed that, even though the rationales behind the models are totally different, the heterogeneous choice models estimated by </a:t>
            </a:r>
            <a:r>
              <a:rPr lang="en-US" sz="2000" dirty="0" err="1"/>
              <a:t>oglm</a:t>
            </a:r>
            <a:r>
              <a:rPr lang="en-US" sz="2000" dirty="0"/>
              <a:t> produce identical fits to the LRPC models estimated by Hauser and Andrew; simple algebra converts one model’s parameters into the other’s</a:t>
            </a:r>
          </a:p>
          <a:p>
            <a:pPr eaLnBrk="1" hangingPunct="1"/>
            <a:r>
              <a:rPr lang="en-US" sz="2000" dirty="0"/>
              <a:t>Williams further showed that Hauser &amp; Andrew’s software produced the exact same coefficients that Allison’s software did when used with Allison’s data</a:t>
            </a:r>
          </a:p>
          <a:p>
            <a:pPr eaLnBrk="1" hangingPunct="1">
              <a:lnSpc>
                <a:spcPct val="90000"/>
              </a:lnSpc>
            </a:pPr>
            <a:endParaRPr lang="en-US" sz="2000"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1830"/>
          <a:stretch/>
        </p:blipFill>
        <p:spPr bwMode="auto">
          <a:xfrm>
            <a:off x="381000" y="1524000"/>
            <a:ext cx="8345750" cy="256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917558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914400"/>
            <a:ext cx="8458200" cy="473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897893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endParaRPr lang="en-US" smtClean="0"/>
          </a:p>
        </p:txBody>
      </p:sp>
      <p:sp>
        <p:nvSpPr>
          <p:cNvPr id="40963" name="Content Placeholder 2"/>
          <p:cNvSpPr>
            <a:spLocks noGrp="1"/>
          </p:cNvSpPr>
          <p:nvPr>
            <p:ph idx="1"/>
          </p:nvPr>
        </p:nvSpPr>
        <p:spPr/>
        <p:txBody>
          <a:bodyPr/>
          <a:lstStyle/>
          <a:p>
            <a:r>
              <a:rPr lang="en-US" sz="2400" smtClean="0"/>
              <a:t>But, the theoretical concerns that motivated their models and programs lead to radically different interpretations of the results.  </a:t>
            </a:r>
          </a:p>
          <a:p>
            <a:pPr lvl="1"/>
            <a:r>
              <a:rPr lang="en-US" sz="2200" smtClean="0"/>
              <a:t>According to Allison’s theory (and the theory behind the heterogeneous choice model) apparent differences in effects between men and women are an artifact of differences in residual variability.  </a:t>
            </a:r>
          </a:p>
          <a:p>
            <a:pPr lvl="1"/>
            <a:r>
              <a:rPr lang="en-US" sz="2200" smtClean="0"/>
              <a:t>Once these differences are taken into account, there is no significant difference in the effect of articles across groups, implying there is no gender inequality in the tenure process.  </a:t>
            </a:r>
          </a:p>
          <a:p>
            <a:endParaRPr lang="en-US" sz="240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endParaRPr lang="en-US" smtClean="0"/>
          </a:p>
        </p:txBody>
      </p:sp>
      <p:sp>
        <p:nvSpPr>
          <p:cNvPr id="41987" name="Content Placeholder 2"/>
          <p:cNvSpPr>
            <a:spLocks noGrp="1"/>
          </p:cNvSpPr>
          <p:nvPr>
            <p:ph idx="1"/>
          </p:nvPr>
        </p:nvSpPr>
        <p:spPr/>
        <p:txBody>
          <a:bodyPr/>
          <a:lstStyle/>
          <a:p>
            <a:r>
              <a:rPr lang="en-US" sz="2200" dirty="0" smtClean="0"/>
              <a:t>Someone looking at these exact same numbers from the viewpoint of the LRPC, however, would conclude that the effect of articles (and every other variable for that matter) is 26 percent smaller for women than it is men.  </a:t>
            </a:r>
          </a:p>
          <a:p>
            <a:r>
              <a:rPr lang="en-US" sz="2200" dirty="0" smtClean="0"/>
              <a:t>Those who believed that the LRPC was the theoretically correct model would likely conclude that there is substantial gender inequality in the tenure promotion process.</a:t>
            </a:r>
          </a:p>
          <a:p>
            <a:r>
              <a:rPr lang="en-US" sz="2200" dirty="0"/>
              <a:t>For any given problem, strong substantive arguments might be made for one perspective or the other.  </a:t>
            </a:r>
          </a:p>
          <a:p>
            <a:r>
              <a:rPr lang="en-US" sz="2200" dirty="0"/>
              <a:t>Researchers using any of these models should realize, however, that there is often if not always a radically different interpretation that, empirically, fits the data just as well. </a:t>
            </a:r>
          </a:p>
          <a:p>
            <a:endParaRPr lang="en-US" sz="2200" dirty="0" smtClean="0"/>
          </a:p>
          <a:p>
            <a:endParaRPr lang="en-US" sz="22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Long’s solution</a:t>
            </a:r>
            <a:endParaRPr lang="en-US" dirty="0"/>
          </a:p>
        </p:txBody>
      </p:sp>
      <p:sp>
        <p:nvSpPr>
          <p:cNvPr id="3" name="Content Placeholder 2"/>
          <p:cNvSpPr>
            <a:spLocks noGrp="1"/>
          </p:cNvSpPr>
          <p:nvPr>
            <p:ph idx="1"/>
          </p:nvPr>
        </p:nvSpPr>
        <p:spPr/>
        <p:txBody>
          <a:bodyPr/>
          <a:lstStyle/>
          <a:p>
            <a:r>
              <a:rPr lang="en-US" sz="2400" dirty="0" smtClean="0"/>
              <a:t>Long (2009) looks at these same sorts of problems, but proposes a different analytical approach. He says</a:t>
            </a:r>
          </a:p>
          <a:p>
            <a:pPr lvl="1"/>
            <a:r>
              <a:rPr lang="en-US" sz="2200" dirty="0" smtClean="0"/>
              <a:t>“An </a:t>
            </a:r>
            <a:r>
              <a:rPr lang="en-US" sz="2200" dirty="0"/>
              <a:t>alternative </a:t>
            </a:r>
            <a:r>
              <a:rPr lang="en-US" sz="2200" dirty="0" smtClean="0"/>
              <a:t>approach [to Allison]… </a:t>
            </a:r>
            <a:r>
              <a:rPr lang="en-US" sz="2200" dirty="0"/>
              <a:t>uses predicted probabilities. Since predicted probabilities are unaffected by residual variation, tests of the equality of predicted probabilities across groups can be used for group comparisons without assuming the equality of the regression coefficients of some </a:t>
            </a:r>
            <a:r>
              <a:rPr lang="en-US" sz="2200" dirty="0" smtClean="0"/>
              <a:t>variables… Testing </a:t>
            </a:r>
            <a:r>
              <a:rPr lang="en-US" sz="2200" dirty="0"/>
              <a:t>the equality of predicted probabilities requires multiple tests since group differences in predictions vary with the levels of the variables in the model</a:t>
            </a:r>
            <a:r>
              <a:rPr lang="en-US" sz="2200" dirty="0" smtClean="0"/>
              <a:t>.”</a:t>
            </a:r>
          </a:p>
        </p:txBody>
      </p:sp>
    </p:spTree>
    <p:extLst>
      <p:ext uri="{BB962C8B-B14F-4D97-AF65-F5344CB8AC3E}">
        <p14:creationId xmlns:p14="http://schemas.microsoft.com/office/powerpoint/2010/main" val="106520465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2667000"/>
            <a:ext cx="7014138"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p:txBody>
          <a:bodyPr/>
          <a:lstStyle/>
          <a:p>
            <a:r>
              <a:rPr lang="en-US" dirty="0" smtClean="0"/>
              <a:t>A simple example of Long’s technique</a:t>
            </a:r>
            <a:endParaRPr lang="en-US" dirty="0"/>
          </a:p>
        </p:txBody>
      </p:sp>
      <p:sp>
        <p:nvSpPr>
          <p:cNvPr id="5" name="Content Placeholder 4"/>
          <p:cNvSpPr>
            <a:spLocks noGrp="1"/>
          </p:cNvSpPr>
          <p:nvPr>
            <p:ph idx="1"/>
          </p:nvPr>
        </p:nvSpPr>
        <p:spPr/>
        <p:txBody>
          <a:bodyPr/>
          <a:lstStyle/>
          <a:p>
            <a:pPr marL="109537" indent="0">
              <a:buNone/>
            </a:pPr>
            <a:r>
              <a:rPr lang="en-US" dirty="0" smtClean="0"/>
              <a:t> </a:t>
            </a:r>
            <a:endParaRPr lang="en-US" dirty="0"/>
          </a:p>
        </p:txBody>
      </p:sp>
    </p:spTree>
    <p:extLst>
      <p:ext uri="{BB962C8B-B14F-4D97-AF65-F5344CB8AC3E}">
        <p14:creationId xmlns:p14="http://schemas.microsoft.com/office/powerpoint/2010/main" val="176616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a:t>The latent variable model in binary </a:t>
            </a:r>
            <a:r>
              <a:rPr lang="en-US" sz="2400" dirty="0" smtClean="0"/>
              <a:t>logistic regression </a:t>
            </a:r>
            <a:r>
              <a:rPr lang="en-US" sz="2400" dirty="0"/>
              <a:t>can be written </a:t>
            </a:r>
            <a:r>
              <a:rPr lang="en-US" sz="2400" dirty="0" smtClean="0"/>
              <a:t>as</a:t>
            </a:r>
          </a:p>
          <a:p>
            <a:pPr marL="109537" indent="0">
              <a:buNone/>
            </a:pPr>
            <a:endParaRPr lang="en-US" sz="2400" dirty="0"/>
          </a:p>
          <a:p>
            <a:pPr marL="109537" indent="0">
              <a:buNone/>
            </a:pPr>
            <a:endParaRPr lang="en-US" sz="2400" dirty="0" smtClean="0"/>
          </a:p>
          <a:p>
            <a:pPr marL="109537" indent="0">
              <a:buNone/>
            </a:pPr>
            <a:r>
              <a:rPr lang="en-US" sz="2400" dirty="0" smtClean="0"/>
              <a:t>If </a:t>
            </a:r>
            <a:r>
              <a:rPr lang="en-US" sz="2400" dirty="0"/>
              <a:t>y* &gt;= 0, y = 1</a:t>
            </a:r>
          </a:p>
          <a:p>
            <a:pPr marL="109537" indent="0">
              <a:buNone/>
            </a:pPr>
            <a:r>
              <a:rPr lang="en-US" sz="2400" dirty="0"/>
              <a:t>If y* &lt; 0, y = 0</a:t>
            </a:r>
          </a:p>
          <a:p>
            <a:pPr marL="109537" indent="0">
              <a:buNone/>
            </a:pPr>
            <a:endParaRPr lang="en-US" sz="2400" dirty="0" smtClean="0"/>
          </a:p>
          <a:p>
            <a:pPr marL="109537" indent="0">
              <a:buNone/>
            </a:pPr>
            <a:r>
              <a:rPr lang="en-US" sz="2400" dirty="0" smtClean="0"/>
              <a:t>In </a:t>
            </a:r>
            <a:r>
              <a:rPr lang="en-US" sz="2400" dirty="0"/>
              <a:t>logistic regression</a:t>
            </a:r>
            <a:r>
              <a:rPr lang="en-US" sz="2400" dirty="0" smtClean="0"/>
              <a:t>, the errors are assumed to have a standard logistic distribution. A </a:t>
            </a:r>
            <a:r>
              <a:rPr lang="en-US" sz="2400" i="1" dirty="0"/>
              <a:t>standard logistic distribution</a:t>
            </a:r>
            <a:r>
              <a:rPr lang="en-US" sz="2400" dirty="0"/>
              <a:t> has a mean of 0 and a variance of π</a:t>
            </a:r>
            <a:r>
              <a:rPr lang="en-US" sz="2400" baseline="30000" dirty="0"/>
              <a:t>2</a:t>
            </a:r>
            <a:r>
              <a:rPr lang="en-US" sz="2400" dirty="0"/>
              <a:t>/3, or about 3.29.</a:t>
            </a:r>
          </a:p>
        </p:txBody>
      </p:sp>
      <p:graphicFrame>
        <p:nvGraphicFramePr>
          <p:cNvPr id="4" name="Object 3"/>
          <p:cNvGraphicFramePr>
            <a:graphicFrameLocks noChangeAspect="1"/>
          </p:cNvGraphicFramePr>
          <p:nvPr>
            <p:extLst>
              <p:ext uri="{D42A27DB-BD31-4B8C-83A1-F6EECF244321}">
                <p14:modId xmlns:p14="http://schemas.microsoft.com/office/powerpoint/2010/main" val="1980717159"/>
              </p:ext>
            </p:extLst>
          </p:nvPr>
        </p:nvGraphicFramePr>
        <p:xfrm>
          <a:off x="927100" y="3124200"/>
          <a:ext cx="5257800" cy="508000"/>
        </p:xfrm>
        <a:graphic>
          <a:graphicData uri="http://schemas.openxmlformats.org/presentationml/2006/ole">
            <mc:AlternateContent xmlns:mc="http://schemas.openxmlformats.org/markup-compatibility/2006">
              <mc:Choice xmlns:v="urn:schemas-microsoft-com:vml" Requires="v">
                <p:oleObj spid="_x0000_s59448" name="Equation" r:id="rId3" imgW="2628720" imgH="253800" progId="Equation.DSMT4">
                  <p:embed/>
                </p:oleObj>
              </mc:Choice>
              <mc:Fallback>
                <p:oleObj name="Equation" r:id="rId3" imgW="2628720" imgH="253800" progId="Equation.DSMT4">
                  <p:embed/>
                  <p:pic>
                    <p:nvPicPr>
                      <p:cNvPr id="0" name="Object 2"/>
                      <p:cNvPicPr>
                        <a:picLocks noChangeAspect="1" noChangeArrowheads="1"/>
                      </p:cNvPicPr>
                      <p:nvPr/>
                    </p:nvPicPr>
                    <p:blipFill>
                      <a:blip r:embed="rId4"/>
                      <a:srcRect/>
                      <a:stretch>
                        <a:fillRect/>
                      </a:stretch>
                    </p:blipFill>
                    <p:spPr bwMode="auto">
                      <a:xfrm>
                        <a:off x="927100" y="3124200"/>
                        <a:ext cx="5257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13444144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4005" y="1219200"/>
            <a:ext cx="7270905"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977607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1032628"/>
            <a:ext cx="6189807" cy="4529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009192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This simple example shows that the predicted probabilities of tenure for men and women differ little for small numbers of articles; indeed the differences are not even statistically significant for 8 articles or less.</a:t>
            </a:r>
          </a:p>
          <a:p>
            <a:r>
              <a:rPr lang="en-US" dirty="0" smtClean="0"/>
              <a:t>The differences become greater as the number of articles increases. For example, a women with 40 articles is predicted to be 45 percent less likely to get tenure than a man with 40 articles.</a:t>
            </a:r>
            <a:endParaRPr lang="en-US" dirty="0"/>
          </a:p>
        </p:txBody>
      </p:sp>
    </p:spTree>
    <p:extLst>
      <p:ext uri="{BB962C8B-B14F-4D97-AF65-F5344CB8AC3E}">
        <p14:creationId xmlns:p14="http://schemas.microsoft.com/office/powerpoint/2010/main" val="191244160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200" dirty="0" smtClean="0"/>
              <a:t>The analyses can be further extended by adding more variables to the model, and/or by doing various subgroup analyses, e.g. comparing women at high-prestige universities with men at high prestige Universities</a:t>
            </a:r>
          </a:p>
          <a:p>
            <a:r>
              <a:rPr lang="en-US" sz="2200" dirty="0" smtClean="0"/>
              <a:t>As Long says, this can lead to “more </a:t>
            </a:r>
            <a:r>
              <a:rPr lang="en-US" sz="2200" dirty="0"/>
              <a:t>complex conclusions on how groups differ in the effect of a variable</a:t>
            </a:r>
            <a:r>
              <a:rPr lang="en-US" sz="2200" dirty="0" smtClean="0"/>
              <a:t>.”</a:t>
            </a:r>
          </a:p>
          <a:p>
            <a:r>
              <a:rPr lang="en-US" sz="2200" dirty="0" smtClean="0"/>
              <a:t>If you are lucky, the differences in predicted probabilities may disappear altogether, e.g. variables added to the model may be able to account for the initially observed group differences.</a:t>
            </a:r>
          </a:p>
          <a:p>
            <a:r>
              <a:rPr lang="en-US" sz="2200" dirty="0" smtClean="0"/>
              <a:t>But if they don’t…</a:t>
            </a:r>
            <a:endParaRPr lang="en-US" sz="2200" dirty="0"/>
          </a:p>
        </p:txBody>
      </p:sp>
    </p:spTree>
    <p:extLst>
      <p:ext uri="{BB962C8B-B14F-4D97-AF65-F5344CB8AC3E}">
        <p14:creationId xmlns:p14="http://schemas.microsoft.com/office/powerpoint/2010/main" val="245341382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Critique of Long</a:t>
            </a:r>
            <a:endParaRPr lang="en-US" dirty="0"/>
          </a:p>
        </p:txBody>
      </p:sp>
      <p:sp>
        <p:nvSpPr>
          <p:cNvPr id="3" name="Content Placeholder 2"/>
          <p:cNvSpPr>
            <a:spLocks noGrp="1"/>
          </p:cNvSpPr>
          <p:nvPr>
            <p:ph idx="1"/>
          </p:nvPr>
        </p:nvSpPr>
        <p:spPr/>
        <p:txBody>
          <a:bodyPr/>
          <a:lstStyle/>
          <a:p>
            <a:r>
              <a:rPr lang="en-US" sz="2400" dirty="0" smtClean="0"/>
              <a:t>The predictive margins produced by Long’s approach might be seen as a sort of high-tech </a:t>
            </a:r>
            <a:r>
              <a:rPr lang="en-US" sz="2400" dirty="0" err="1" smtClean="0"/>
              <a:t>descriptives</a:t>
            </a:r>
            <a:r>
              <a:rPr lang="en-US" sz="2400" dirty="0" smtClean="0"/>
              <a:t>. They illustrate the predicted differences between groups</a:t>
            </a:r>
            <a:r>
              <a:rPr lang="en-US" sz="2400" dirty="0"/>
              <a:t> </a:t>
            </a:r>
            <a:r>
              <a:rPr lang="en-US" sz="2400" dirty="0" smtClean="0"/>
              <a:t>after controlling for other variables.</a:t>
            </a:r>
          </a:p>
          <a:p>
            <a:r>
              <a:rPr lang="en-US" sz="2400" dirty="0" smtClean="0"/>
              <a:t>Description can be very useful. In this case we see that the predicted probabilities of tenure differ dramatically by gender and the number of articles published.</a:t>
            </a:r>
          </a:p>
          <a:p>
            <a:r>
              <a:rPr lang="en-US" sz="2400" dirty="0" smtClean="0"/>
              <a:t>Once such differences in predicted probabilities are discovered, policy makers may decide that some sort of corrective action should be considered.</a:t>
            </a:r>
          </a:p>
        </p:txBody>
      </p:sp>
    </p:spTree>
    <p:extLst>
      <p:ext uri="{BB962C8B-B14F-4D97-AF65-F5344CB8AC3E}">
        <p14:creationId xmlns:p14="http://schemas.microsoft.com/office/powerpoint/2010/main" val="343040000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At the same time, Long’s approach may be frustrating because it doesn’t try to explain why the differences exist. </a:t>
            </a:r>
            <a:endParaRPr lang="en-US" dirty="0" smtClean="0"/>
          </a:p>
          <a:p>
            <a:pPr lvl="1"/>
            <a:r>
              <a:rPr lang="en-US" dirty="0" smtClean="0"/>
              <a:t>Are the differences due to the fact that men are rewarded more for the articles they publish?</a:t>
            </a:r>
          </a:p>
          <a:p>
            <a:pPr lvl="1"/>
            <a:r>
              <a:rPr lang="en-US" dirty="0" smtClean="0"/>
              <a:t>Or, are they due to the fact that residual variability differs by gender? Perhaps women’s careers are disrupted more by family or other matters.</a:t>
            </a:r>
          </a:p>
        </p:txBody>
      </p:sp>
    </p:spTree>
    <p:extLst>
      <p:ext uri="{BB962C8B-B14F-4D97-AF65-F5344CB8AC3E}">
        <p14:creationId xmlns:p14="http://schemas.microsoft.com/office/powerpoint/2010/main" val="355946078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000" dirty="0" smtClean="0"/>
              <a:t>From a policy standpoint, we would like to know what is causing these observed differences in predicted probabilities</a:t>
            </a:r>
          </a:p>
          <a:p>
            <a:pPr lvl="1"/>
            <a:r>
              <a:rPr lang="en-US" sz="2000" dirty="0" smtClean="0"/>
              <a:t>If it is because women are rewarded less for each article they write, we may want to examine if women’s work is not being evaluated fairly</a:t>
            </a:r>
          </a:p>
          <a:p>
            <a:pPr lvl="1"/>
            <a:r>
              <a:rPr lang="en-US" sz="2000" dirty="0" smtClean="0"/>
              <a:t>If it is because of differences in residual variability, we may want to further examine why that is. For example, if family obligations create more career hurdles for women then they do men, how can we make the workplace more family-friendly?</a:t>
            </a:r>
          </a:p>
          <a:p>
            <a:pPr lvl="1"/>
            <a:r>
              <a:rPr lang="en-US" sz="2000" dirty="0" smtClean="0"/>
              <a:t>But if we do not know what is causing the differences, we aren’t even sure where to start if we want to eliminate them.</a:t>
            </a:r>
            <a:endParaRPr lang="en-US" sz="2000" dirty="0"/>
          </a:p>
        </p:txBody>
      </p:sp>
    </p:spTree>
    <p:extLst>
      <p:ext uri="{BB962C8B-B14F-4D97-AF65-F5344CB8AC3E}">
        <p14:creationId xmlns:p14="http://schemas.microsoft.com/office/powerpoint/2010/main" val="65145094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1800" dirty="0" smtClean="0"/>
              <a:t>Long defends his approach by arguing:</a:t>
            </a:r>
          </a:p>
          <a:p>
            <a:pPr lvl="1"/>
            <a:r>
              <a:rPr lang="en-US" sz="1800" dirty="0"/>
              <a:t>For many things, like </a:t>
            </a:r>
            <a:r>
              <a:rPr lang="en-US" sz="1800" dirty="0" smtClean="0"/>
              <a:t>his report </a:t>
            </a:r>
            <a:r>
              <a:rPr lang="en-US" sz="1800" dirty="0"/>
              <a:t>on women in science for the NAS, predictions were of much more interest than </a:t>
            </a:r>
            <a:r>
              <a:rPr lang="en-US" sz="1800" dirty="0" smtClean="0"/>
              <a:t>was the </a:t>
            </a:r>
            <a:r>
              <a:rPr lang="en-US" sz="1800" dirty="0"/>
              <a:t>slope of articles or unobserved heterogeneity</a:t>
            </a:r>
            <a:r>
              <a:rPr lang="en-US" sz="1800" dirty="0" smtClean="0"/>
              <a:t>.</a:t>
            </a:r>
          </a:p>
          <a:p>
            <a:pPr lvl="1"/>
            <a:r>
              <a:rPr lang="en-US" sz="1800" dirty="0"/>
              <a:t>using </a:t>
            </a:r>
            <a:r>
              <a:rPr lang="en-US" sz="1800" dirty="0" smtClean="0"/>
              <a:t>other information, e.g. </a:t>
            </a:r>
            <a:r>
              <a:rPr lang="en-US" sz="1800" dirty="0"/>
              <a:t>on the history of women in science, </a:t>
            </a:r>
            <a:r>
              <a:rPr lang="en-US" sz="1800" dirty="0" smtClean="0"/>
              <a:t>may resolve issues </a:t>
            </a:r>
            <a:r>
              <a:rPr lang="en-US" sz="1800" dirty="0"/>
              <a:t>far more effectively than the types of assumptions that are needed to be able to disentangle differences in </a:t>
            </a:r>
            <a:r>
              <a:rPr lang="en-US" sz="1800" dirty="0" smtClean="0"/>
              <a:t>coefficients and </a:t>
            </a:r>
            <a:r>
              <a:rPr lang="en-US" sz="1800" dirty="0"/>
              <a:t>unobserved heterogeneity</a:t>
            </a:r>
            <a:endParaRPr lang="en-US" sz="1800" dirty="0" smtClean="0"/>
          </a:p>
          <a:p>
            <a:pPr lvl="1"/>
            <a:r>
              <a:rPr lang="en-US" sz="1800" dirty="0" smtClean="0"/>
              <a:t>there </a:t>
            </a:r>
            <a:r>
              <a:rPr lang="en-US" sz="1800" dirty="0"/>
              <a:t>are times when </a:t>
            </a:r>
            <a:r>
              <a:rPr lang="en-US" sz="1800" dirty="0" smtClean="0"/>
              <a:t>predictive margins </a:t>
            </a:r>
            <a:r>
              <a:rPr lang="en-US" sz="1800" dirty="0"/>
              <a:t>provide more insights than simple answers to yes no hypotheses. </a:t>
            </a:r>
            <a:r>
              <a:rPr lang="en-US" sz="1800" dirty="0" smtClean="0"/>
              <a:t>For example, there can be cases where, </a:t>
            </a:r>
            <a:r>
              <a:rPr lang="en-US" sz="1800" dirty="0"/>
              <a:t>overall the lines for men and women are the same (can't reject they are equal), yet they differ significantly when testing equality at a particular case. </a:t>
            </a:r>
            <a:r>
              <a:rPr lang="en-US" sz="1800" dirty="0" smtClean="0"/>
              <a:t>Both </a:t>
            </a:r>
            <a:r>
              <a:rPr lang="en-US" sz="1800" dirty="0"/>
              <a:t>are valid, but overreliance on one, omnibus test is not a good thing in general.</a:t>
            </a:r>
          </a:p>
        </p:txBody>
      </p:sp>
    </p:spTree>
    <p:extLst>
      <p:ext uri="{BB962C8B-B14F-4D97-AF65-F5344CB8AC3E}">
        <p14:creationId xmlns:p14="http://schemas.microsoft.com/office/powerpoint/2010/main" val="235528977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Further, as we have seen, when we try to explain group differences, the coefficients can be interpreted in radically different ways.</a:t>
            </a:r>
          </a:p>
          <a:p>
            <a:pPr lvl="1"/>
            <a:r>
              <a:rPr lang="en-US" sz="2200" dirty="0" smtClean="0"/>
              <a:t>Two researchers could look at the exact same set of results, and one could conclude that coefficients differ across groups while another could say that it is residual variability that differs.</a:t>
            </a:r>
          </a:p>
          <a:p>
            <a:r>
              <a:rPr lang="en-US" sz="2400" dirty="0" smtClean="0"/>
              <a:t>Given such ambiguity, some might argue that you should settle for description and not strive for explanation (at least not with the current data).</a:t>
            </a:r>
            <a:endParaRPr lang="en-US" sz="2400" dirty="0"/>
          </a:p>
        </p:txBody>
      </p:sp>
    </p:spTree>
    <p:extLst>
      <p:ext uri="{BB962C8B-B14F-4D97-AF65-F5344CB8AC3E}">
        <p14:creationId xmlns:p14="http://schemas.microsoft.com/office/powerpoint/2010/main" val="141629456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Others might argue that you should go with the model that you think makes most theoretical sense, while acknowledging that alternative interpretations of the results are possible.</a:t>
            </a:r>
          </a:p>
          <a:p>
            <a:r>
              <a:rPr lang="en-US" dirty="0" smtClean="0"/>
              <a:t>At this point, it is probably fair to say that the descriptions of the problem may be better, or at least more clear-cut, than the various proposed solutions.</a:t>
            </a:r>
            <a:endParaRPr lang="en-US" dirty="0"/>
          </a:p>
        </p:txBody>
      </p:sp>
    </p:spTree>
    <p:extLst>
      <p:ext uri="{BB962C8B-B14F-4D97-AF65-F5344CB8AC3E}">
        <p14:creationId xmlns:p14="http://schemas.microsoft.com/office/powerpoint/2010/main" val="35323689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2173288"/>
            <a:ext cx="8610600" cy="4684712"/>
          </a:xfrm>
        </p:spPr>
        <p:txBody>
          <a:bodyPr/>
          <a:lstStyle/>
          <a:p>
            <a:r>
              <a:rPr lang="en-US" sz="2000" dirty="0" smtClean="0"/>
              <a:t>Since the residuals are uncorrelated with the </a:t>
            </a:r>
            <a:r>
              <a:rPr lang="en-US" sz="2000" dirty="0" err="1" smtClean="0"/>
              <a:t>Xs</a:t>
            </a:r>
            <a:r>
              <a:rPr lang="en-US" sz="2000" dirty="0" smtClean="0"/>
              <a:t>, it follows that</a:t>
            </a:r>
          </a:p>
          <a:p>
            <a:endParaRPr lang="en-US" sz="2400" dirty="0" smtClean="0"/>
          </a:p>
          <a:p>
            <a:endParaRPr lang="en-US" sz="2400" dirty="0"/>
          </a:p>
          <a:p>
            <a:r>
              <a:rPr lang="en-US" sz="2000" dirty="0" smtClean="0"/>
              <a:t>Notice an important difference between OLS and Logistic Regression. </a:t>
            </a:r>
          </a:p>
          <a:p>
            <a:pPr lvl="1"/>
            <a:r>
              <a:rPr lang="en-US" sz="2000" dirty="0" smtClean="0"/>
              <a:t>In OLS regression with an observed variable Y, V(Y) is fixed and the explained and unexplained variances change as variables are added to the model. </a:t>
            </a:r>
          </a:p>
          <a:p>
            <a:pPr lvl="1"/>
            <a:r>
              <a:rPr lang="en-US" sz="2000" dirty="0" smtClean="0"/>
              <a:t>But in logistic regression with an unobserved variable y*, V(</a:t>
            </a:r>
            <a:r>
              <a:rPr lang="el-GR" sz="2000" dirty="0" smtClean="0"/>
              <a:t>ε</a:t>
            </a:r>
            <a:r>
              <a:rPr lang="en-US" sz="2000" baseline="-25000" dirty="0" smtClean="0"/>
              <a:t>y*</a:t>
            </a:r>
            <a:r>
              <a:rPr lang="en-US" sz="2000" dirty="0" smtClean="0"/>
              <a:t>) is fixed so the explained variance and total variance change as you add variables to the model.</a:t>
            </a:r>
          </a:p>
          <a:p>
            <a:pPr lvl="1"/>
            <a:r>
              <a:rPr lang="en-US" sz="2000" dirty="0" smtClean="0"/>
              <a:t>This difference has important implications. Comparisons of coefficients between nested models and across groups do not work the same way in logistic regression as they do in OLS.</a:t>
            </a:r>
            <a:endParaRPr lang="en-US" sz="2000" dirty="0"/>
          </a:p>
        </p:txBody>
      </p:sp>
      <p:graphicFrame>
        <p:nvGraphicFramePr>
          <p:cNvPr id="5" name="Object 4"/>
          <p:cNvGraphicFramePr>
            <a:graphicFrameLocks noChangeAspect="1"/>
          </p:cNvGraphicFramePr>
          <p:nvPr>
            <p:extLst>
              <p:ext uri="{D42A27DB-BD31-4B8C-83A1-F6EECF244321}">
                <p14:modId xmlns:p14="http://schemas.microsoft.com/office/powerpoint/2010/main" val="3958521380"/>
              </p:ext>
            </p:extLst>
          </p:nvPr>
        </p:nvGraphicFramePr>
        <p:xfrm>
          <a:off x="533400" y="2743200"/>
          <a:ext cx="7475220" cy="457200"/>
        </p:xfrm>
        <a:graphic>
          <a:graphicData uri="http://schemas.openxmlformats.org/presentationml/2006/ole">
            <mc:AlternateContent xmlns:mc="http://schemas.openxmlformats.org/markup-compatibility/2006">
              <mc:Choice xmlns:v="urn:schemas-microsoft-com:vml" Requires="v">
                <p:oleObj spid="_x0000_s58427" name="Equation" r:id="rId3" imgW="4152600" imgH="253800" progId="Equation.DSMT4">
                  <p:embed/>
                </p:oleObj>
              </mc:Choice>
              <mc:Fallback>
                <p:oleObj name="Equation" r:id="rId3" imgW="4152600" imgH="253800" progId="Equation.DSMT4">
                  <p:embed/>
                  <p:pic>
                    <p:nvPicPr>
                      <p:cNvPr id="0" name=""/>
                      <p:cNvPicPr/>
                      <p:nvPr/>
                    </p:nvPicPr>
                    <p:blipFill>
                      <a:blip r:embed="rId4"/>
                      <a:stretch>
                        <a:fillRect/>
                      </a:stretch>
                    </p:blipFill>
                    <p:spPr>
                      <a:xfrm>
                        <a:off x="533400" y="2743200"/>
                        <a:ext cx="7475220" cy="457200"/>
                      </a:xfrm>
                      <a:prstGeom prst="rect">
                        <a:avLst/>
                      </a:prstGeom>
                    </p:spPr>
                  </p:pic>
                </p:oleObj>
              </mc:Fallback>
            </mc:AlternateContent>
          </a:graphicData>
        </a:graphic>
      </p:graphicFrame>
    </p:spTree>
    <p:extLst>
      <p:ext uri="{BB962C8B-B14F-4D97-AF65-F5344CB8AC3E}">
        <p14:creationId xmlns:p14="http://schemas.microsoft.com/office/powerpoint/2010/main" val="176152858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43000"/>
            <a:ext cx="8229600" cy="533400"/>
          </a:xfrm>
        </p:spPr>
        <p:txBody>
          <a:bodyPr/>
          <a:lstStyle/>
          <a:p>
            <a:r>
              <a:rPr lang="en-US" dirty="0" smtClean="0"/>
              <a:t>Selected References</a:t>
            </a:r>
            <a:endParaRPr lang="en-US" dirty="0"/>
          </a:p>
        </p:txBody>
      </p:sp>
      <p:sp>
        <p:nvSpPr>
          <p:cNvPr id="5" name="Content Placeholder 4"/>
          <p:cNvSpPr>
            <a:spLocks noGrp="1"/>
          </p:cNvSpPr>
          <p:nvPr>
            <p:ph idx="1"/>
          </p:nvPr>
        </p:nvSpPr>
        <p:spPr>
          <a:xfrm>
            <a:off x="457200" y="1828800"/>
            <a:ext cx="8229600" cy="4745038"/>
          </a:xfrm>
        </p:spPr>
        <p:txBody>
          <a:bodyPr/>
          <a:lstStyle/>
          <a:p>
            <a:endParaRPr lang="en-US" sz="900" dirty="0"/>
          </a:p>
          <a:p>
            <a:r>
              <a:rPr lang="en-US" sz="900" dirty="0"/>
              <a:t>Allison, Paul. 1999. Comparing </a:t>
            </a:r>
            <a:r>
              <a:rPr lang="en-US" sz="900" dirty="0" err="1"/>
              <a:t>Logit</a:t>
            </a:r>
            <a:r>
              <a:rPr lang="en-US" sz="900" dirty="0"/>
              <a:t> and </a:t>
            </a:r>
            <a:r>
              <a:rPr lang="en-US" sz="900" dirty="0" err="1"/>
              <a:t>Probit</a:t>
            </a:r>
            <a:r>
              <a:rPr lang="en-US" sz="900" dirty="0"/>
              <a:t> Coefficients Across Groups. </a:t>
            </a:r>
            <a:r>
              <a:rPr lang="en-US" sz="900" i="1" dirty="0"/>
              <a:t>Sociological Methods and Research </a:t>
            </a:r>
            <a:r>
              <a:rPr lang="en-US" sz="900" dirty="0"/>
              <a:t>28(2): 186-208.</a:t>
            </a:r>
          </a:p>
          <a:p>
            <a:endParaRPr lang="en-US" sz="900" dirty="0"/>
          </a:p>
          <a:p>
            <a:r>
              <a:rPr lang="en-US" sz="900" dirty="0"/>
              <a:t>Hauser, Robert M. and Megan Andrew. 2006. Another Look at the Stratification of Educational Transitions: The Logistic Response Model with Partial Proportionality Constraints. </a:t>
            </a:r>
            <a:r>
              <a:rPr lang="en-US" sz="900" i="1" dirty="0"/>
              <a:t>Sociological Methodology </a:t>
            </a:r>
            <a:r>
              <a:rPr lang="en-US" sz="900" dirty="0"/>
              <a:t>36(1):1-26.</a:t>
            </a:r>
          </a:p>
          <a:p>
            <a:endParaRPr lang="en-US" sz="900" dirty="0"/>
          </a:p>
          <a:p>
            <a:r>
              <a:rPr lang="en-US" sz="900" dirty="0" err="1"/>
              <a:t>Hoetker</a:t>
            </a:r>
            <a:r>
              <a:rPr lang="en-US" sz="900" dirty="0"/>
              <a:t>, Glenn. 2004. Confounded Coefficients: Extending Recent Advances in the Accurate Comparison of </a:t>
            </a:r>
            <a:r>
              <a:rPr lang="en-US" sz="900" dirty="0" err="1"/>
              <a:t>Logit</a:t>
            </a:r>
            <a:r>
              <a:rPr lang="en-US" sz="900" dirty="0"/>
              <a:t> and </a:t>
            </a:r>
            <a:r>
              <a:rPr lang="en-US" sz="900" dirty="0" err="1"/>
              <a:t>Probit</a:t>
            </a:r>
            <a:r>
              <a:rPr lang="en-US" sz="900" dirty="0"/>
              <a:t> Coefficients Across Groups. Working Paper, October 22, 2004. Retrieved September 27, 2011 </a:t>
            </a:r>
            <a:r>
              <a:rPr lang="en-US" sz="900" dirty="0" smtClean="0"/>
              <a:t>(</a:t>
            </a:r>
            <a:r>
              <a:rPr lang="en-US" sz="900" dirty="0" smtClean="0">
                <a:hlinkClick r:id="rId2"/>
              </a:rPr>
              <a:t>http://papers.ssrn.com/sol3/papers.cfm?abstract_id=609104</a:t>
            </a:r>
            <a:r>
              <a:rPr lang="en-US" sz="900" dirty="0" smtClean="0"/>
              <a:t>)</a:t>
            </a:r>
            <a:endParaRPr lang="en-US" sz="900" dirty="0"/>
          </a:p>
          <a:p>
            <a:endParaRPr lang="en-US" sz="900" dirty="0"/>
          </a:p>
          <a:p>
            <a:r>
              <a:rPr lang="en-US" sz="900" dirty="0" err="1"/>
              <a:t>Keele</a:t>
            </a:r>
            <a:r>
              <a:rPr lang="en-US" sz="900" dirty="0"/>
              <a:t>, Luke and David K. Park. 2006. Difficult Choices: An Evaluation of Heterogeneous Choice Models. Working Paper, March 3, 2006. Retrieved March 21, 2006 </a:t>
            </a:r>
            <a:r>
              <a:rPr lang="en-US" sz="900" dirty="0" smtClean="0"/>
              <a:t>(</a:t>
            </a:r>
            <a:r>
              <a:rPr lang="en-US" sz="900" dirty="0" smtClean="0">
                <a:hlinkClick r:id="rId3"/>
              </a:rPr>
              <a:t>https://www3.nd.edu/~rwilliam/oglm/ljk-021706.pdf</a:t>
            </a:r>
            <a:r>
              <a:rPr lang="en-US" sz="900" dirty="0" smtClean="0"/>
              <a:t>)</a:t>
            </a:r>
            <a:endParaRPr lang="en-US" sz="900" dirty="0"/>
          </a:p>
          <a:p>
            <a:endParaRPr lang="en-US" sz="900" dirty="0"/>
          </a:p>
          <a:p>
            <a:r>
              <a:rPr lang="en-US" sz="900" dirty="0" err="1"/>
              <a:t>Karlson</a:t>
            </a:r>
            <a:r>
              <a:rPr lang="en-US" sz="900" dirty="0"/>
              <a:t>, </a:t>
            </a:r>
            <a:r>
              <a:rPr lang="en-US" sz="900" dirty="0" err="1"/>
              <a:t>Kristian</a:t>
            </a:r>
            <a:r>
              <a:rPr lang="en-US" sz="900" dirty="0"/>
              <a:t> B., Anders Holm and Richard Breen. 2011. Comparing Regression Coefficients between Same-Sample Nested Models using </a:t>
            </a:r>
            <a:r>
              <a:rPr lang="en-US" sz="900" dirty="0" err="1"/>
              <a:t>Logit</a:t>
            </a:r>
            <a:r>
              <a:rPr lang="en-US" sz="900" dirty="0"/>
              <a:t> and </a:t>
            </a:r>
            <a:r>
              <a:rPr lang="en-US" sz="900" dirty="0" err="1"/>
              <a:t>Probit</a:t>
            </a:r>
            <a:r>
              <a:rPr lang="en-US" sz="900" dirty="0"/>
              <a:t>: A New Method. Forthcoming in </a:t>
            </a:r>
            <a:r>
              <a:rPr lang="en-US" sz="900" i="1" dirty="0"/>
              <a:t>Sociological Methodology</a:t>
            </a:r>
            <a:r>
              <a:rPr lang="en-US" sz="900" dirty="0"/>
              <a:t>.</a:t>
            </a:r>
          </a:p>
          <a:p>
            <a:endParaRPr lang="en-US" sz="900" dirty="0"/>
          </a:p>
          <a:p>
            <a:r>
              <a:rPr lang="en-US" sz="900" dirty="0"/>
              <a:t>Kohler, Ulrich, </a:t>
            </a:r>
            <a:r>
              <a:rPr lang="en-US" sz="900" dirty="0" err="1"/>
              <a:t>Kristian</a:t>
            </a:r>
            <a:r>
              <a:rPr lang="en-US" sz="900" dirty="0"/>
              <a:t> B. Carlson and Anders Holm. 2011. Comparing Coefficients of nested nonlinear probability models. Forthcoming in </a:t>
            </a:r>
            <a:r>
              <a:rPr lang="en-US" sz="900" i="1" dirty="0"/>
              <a:t>The Stata Journal</a:t>
            </a:r>
            <a:r>
              <a:rPr lang="en-US" sz="900" dirty="0"/>
              <a:t>.</a:t>
            </a:r>
          </a:p>
          <a:p>
            <a:endParaRPr lang="en-US" sz="900" dirty="0"/>
          </a:p>
          <a:p>
            <a:r>
              <a:rPr lang="en-US" sz="900" dirty="0"/>
              <a:t>Long, J. Scott. 2009. Group comparisons in </a:t>
            </a:r>
            <a:r>
              <a:rPr lang="en-US" sz="900" dirty="0" err="1"/>
              <a:t>logit</a:t>
            </a:r>
            <a:r>
              <a:rPr lang="en-US" sz="900" dirty="0"/>
              <a:t> and </a:t>
            </a:r>
            <a:r>
              <a:rPr lang="en-US" sz="900" dirty="0" err="1"/>
              <a:t>probit</a:t>
            </a:r>
            <a:r>
              <a:rPr lang="en-US" sz="900" dirty="0"/>
              <a:t> using predicted probabilities. Working Paper, June 25, 2009. Retrieved September 27, 2011 (</a:t>
            </a:r>
            <a:r>
              <a:rPr lang="en-US" sz="900" dirty="0">
                <a:hlinkClick r:id="rId4"/>
              </a:rPr>
              <a:t>http://www.indiana.edu/~jslsoc/files_research/groupdif/groupwithprobabilities/groups-with-prob-2009-06-25.pdf </a:t>
            </a:r>
            <a:r>
              <a:rPr lang="en-US" sz="900" dirty="0"/>
              <a:t>)</a:t>
            </a:r>
          </a:p>
          <a:p>
            <a:endParaRPr lang="en-US" sz="900" dirty="0"/>
          </a:p>
          <a:p>
            <a:r>
              <a:rPr lang="en-US" sz="900" dirty="0"/>
              <a:t>Long, J. Scott and Jeremy </a:t>
            </a:r>
            <a:r>
              <a:rPr lang="en-US" sz="900" dirty="0" err="1"/>
              <a:t>Freese</a:t>
            </a:r>
            <a:r>
              <a:rPr lang="en-US" sz="900" dirty="0"/>
              <a:t>. 2006. </a:t>
            </a:r>
            <a:r>
              <a:rPr lang="en-US" sz="900" i="1" dirty="0"/>
              <a:t>Regression Models for Categorical Dependent Variables Using Stata</a:t>
            </a:r>
            <a:r>
              <a:rPr lang="en-US" sz="900" dirty="0"/>
              <a:t>, 2nd Edition. College Station, Texas: Stata Press.</a:t>
            </a:r>
          </a:p>
          <a:p>
            <a:endParaRPr lang="en-US" sz="900" dirty="0"/>
          </a:p>
          <a:p>
            <a:r>
              <a:rPr lang="en-US" sz="900" dirty="0"/>
              <a:t>Williams, Richard. 2009. Using Heterogeneous Choice Models to Compare </a:t>
            </a:r>
            <a:r>
              <a:rPr lang="en-US" sz="900" dirty="0" err="1"/>
              <a:t>Logit</a:t>
            </a:r>
            <a:r>
              <a:rPr lang="en-US" sz="900" dirty="0"/>
              <a:t> and </a:t>
            </a:r>
            <a:r>
              <a:rPr lang="en-US" sz="900" dirty="0" err="1"/>
              <a:t>Probit</a:t>
            </a:r>
            <a:r>
              <a:rPr lang="en-US" sz="900" dirty="0"/>
              <a:t> Coefficients across Groups. </a:t>
            </a:r>
            <a:r>
              <a:rPr lang="en-US" sz="900" i="1" dirty="0"/>
              <a:t>Sociological Methods &amp; Research </a:t>
            </a:r>
            <a:r>
              <a:rPr lang="en-US" sz="900" dirty="0"/>
              <a:t>37(4): 531-559. A pre-publication version is available at </a:t>
            </a:r>
            <a:r>
              <a:rPr lang="en-US" sz="900" dirty="0" smtClean="0">
                <a:hlinkClick r:id="rId5"/>
              </a:rPr>
              <a:t>https://www3.nd.edu</a:t>
            </a:r>
            <a:r>
              <a:rPr lang="en-US" sz="900" dirty="0">
                <a:hlinkClick r:id="rId5"/>
              </a:rPr>
              <a:t>/~rwilliam/oglm/RW_Hetero_Choice.pdf</a:t>
            </a:r>
            <a:r>
              <a:rPr lang="en-US" sz="900" dirty="0"/>
              <a:t>. </a:t>
            </a:r>
          </a:p>
          <a:p>
            <a:endParaRPr lang="en-US" sz="900" dirty="0"/>
          </a:p>
          <a:p>
            <a:r>
              <a:rPr lang="en-US" sz="900" dirty="0"/>
              <a:t>Williams, Richard. 2010. </a:t>
            </a:r>
            <a:r>
              <a:rPr lang="en-US" sz="900" dirty="0" smtClean="0"/>
              <a:t>Fitting </a:t>
            </a:r>
            <a:r>
              <a:rPr lang="en-US" sz="900" dirty="0"/>
              <a:t>Heterogeneous Choice Models with </a:t>
            </a:r>
            <a:r>
              <a:rPr lang="en-US" sz="900" dirty="0" err="1"/>
              <a:t>oglm</a:t>
            </a:r>
            <a:r>
              <a:rPr lang="en-US" sz="900" dirty="0" smtClean="0"/>
              <a:t>. </a:t>
            </a:r>
            <a:r>
              <a:rPr lang="en-US" sz="900" i="1" dirty="0"/>
              <a:t>The Stata Journal </a:t>
            </a:r>
            <a:r>
              <a:rPr lang="en-US" sz="900" dirty="0"/>
              <a:t>10(4):540-567. </a:t>
            </a:r>
            <a:r>
              <a:rPr lang="en-US" sz="900" dirty="0"/>
              <a:t>Available at </a:t>
            </a:r>
            <a:r>
              <a:rPr lang="en-US" sz="900" dirty="0">
                <a:hlinkClick r:id="rId6"/>
              </a:rPr>
              <a:t>http://</a:t>
            </a:r>
            <a:r>
              <a:rPr lang="en-US" sz="900" dirty="0" smtClean="0">
                <a:hlinkClick r:id="rId6"/>
              </a:rPr>
              <a:t>www.stata-journal.com/article.html?article=st0208</a:t>
            </a:r>
            <a:r>
              <a:rPr lang="en-US" sz="900" dirty="0" smtClean="0"/>
              <a:t>. </a:t>
            </a:r>
            <a:endParaRPr lang="en-US" sz="900" dirty="0"/>
          </a:p>
        </p:txBody>
      </p:sp>
    </p:spTree>
    <p:extLst>
      <p:ext uri="{BB962C8B-B14F-4D97-AF65-F5344CB8AC3E}">
        <p14:creationId xmlns:p14="http://schemas.microsoft.com/office/powerpoint/2010/main" val="161970464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smtClean="0"/>
              <a:t>For more information, see:</a:t>
            </a:r>
          </a:p>
        </p:txBody>
      </p:sp>
      <p:sp>
        <p:nvSpPr>
          <p:cNvPr id="44035" name="Rectangle 3"/>
          <p:cNvSpPr>
            <a:spLocks noGrp="1" noChangeArrowheads="1"/>
          </p:cNvSpPr>
          <p:nvPr>
            <p:ph idx="1"/>
          </p:nvPr>
        </p:nvSpPr>
        <p:spPr/>
        <p:txBody>
          <a:bodyPr/>
          <a:lstStyle/>
          <a:p>
            <a:pPr eaLnBrk="1" hangingPunct="1">
              <a:buFont typeface="Wingdings" pitchFamily="2" charset="2"/>
              <a:buNone/>
            </a:pPr>
            <a:endParaRPr lang="en-US" dirty="0" smtClean="0"/>
          </a:p>
          <a:p>
            <a:pPr algn="ctr" eaLnBrk="1" hangingPunct="1">
              <a:buFont typeface="Wingdings" pitchFamily="2" charset="2"/>
              <a:buNone/>
            </a:pPr>
            <a:r>
              <a:rPr lang="en-US" sz="3200" smtClean="0">
                <a:hlinkClick r:id="rId2"/>
              </a:rPr>
              <a:t>https://www3.nd.edu</a:t>
            </a:r>
            <a:r>
              <a:rPr lang="en-US" sz="3200" dirty="0" smtClean="0">
                <a:hlinkClick r:id="rId2"/>
              </a:rPr>
              <a:t>/~rwilliam</a:t>
            </a: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a:t>
            </a:r>
            <a:r>
              <a:rPr lang="en-US" dirty="0" err="1" smtClean="0"/>
              <a:t>Logit</a:t>
            </a:r>
            <a:r>
              <a:rPr lang="en-US" dirty="0" smtClean="0"/>
              <a:t> and </a:t>
            </a:r>
            <a:r>
              <a:rPr lang="en-US" dirty="0" err="1" smtClean="0"/>
              <a:t>Probit</a:t>
            </a:r>
            <a:r>
              <a:rPr lang="en-US" dirty="0" smtClean="0"/>
              <a:t> Coefficients across Models</a:t>
            </a:r>
            <a:endParaRPr lang="en-US" dirty="0"/>
          </a:p>
        </p:txBody>
      </p:sp>
      <p:pic>
        <p:nvPicPr>
          <p:cNvPr id="59394"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r="17254"/>
          <a:stretch/>
        </p:blipFill>
        <p:spPr bwMode="auto">
          <a:xfrm>
            <a:off x="990600" y="2330711"/>
            <a:ext cx="6096000" cy="4280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27516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p:cNvPicPr>
            <a:picLocks noGrp="1" noChangeAspect="1" noChangeArrowheads="1"/>
          </p:cNvPicPr>
          <p:nvPr>
            <p:ph idx="4294967295"/>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143000"/>
            <a:ext cx="841248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74615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1475</TotalTime>
  <Words>4668</Words>
  <Application>Microsoft Office PowerPoint</Application>
  <PresentationFormat>On-screen Show (4:3)</PresentationFormat>
  <Paragraphs>216</Paragraphs>
  <Slides>71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71</vt:i4>
      </vt:variant>
    </vt:vector>
  </HeadingPairs>
  <TitlesOfParts>
    <vt:vector size="79" baseType="lpstr">
      <vt:lpstr>Arial</vt:lpstr>
      <vt:lpstr>Calibri</vt:lpstr>
      <vt:lpstr>Georgia</vt:lpstr>
      <vt:lpstr>Trebuchet MS</vt:lpstr>
      <vt:lpstr>Wingdings</vt:lpstr>
      <vt:lpstr>Wingdings 2</vt:lpstr>
      <vt:lpstr>Urban</vt:lpstr>
      <vt:lpstr>Equation</vt:lpstr>
      <vt:lpstr>Comparing Logit and Probit Coefficients between Models and Across Groups  </vt:lpstr>
      <vt:lpstr>Introduction</vt:lpstr>
      <vt:lpstr>PowerPoint Presentation</vt:lpstr>
      <vt:lpstr>PowerPoint Presentation</vt:lpstr>
      <vt:lpstr>PowerPoint Presentation</vt:lpstr>
      <vt:lpstr>PowerPoint Presentation</vt:lpstr>
      <vt:lpstr>PowerPoint Presentation</vt:lpstr>
      <vt:lpstr>Comparing Logit and Probit Coefficients across Models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khb example 1</vt:lpstr>
      <vt:lpstr>PowerPoint Presentation</vt:lpstr>
      <vt:lpstr>Khb Example 2</vt:lpstr>
      <vt:lpstr>PowerPoint Presentation</vt:lpstr>
      <vt:lpstr>Comparing Logit and Probit Coefficients across groups</vt:lpstr>
      <vt:lpstr>PowerPoint Presentation</vt:lpstr>
      <vt:lpstr>PowerPoint Presentation</vt:lpstr>
      <vt:lpstr>PowerPoint Presentation</vt:lpstr>
      <vt:lpstr>PowerPoint Presentation</vt:lpstr>
      <vt:lpstr>Example: Allison’s (1999) model for group comparisons</vt:lpstr>
      <vt:lpstr>PowerPoint Presentation</vt:lpstr>
      <vt:lpstr>PowerPoint Presentation</vt:lpstr>
      <vt:lpstr>Allison’s solution for the problem</vt:lpstr>
      <vt:lpstr>PowerPoint Presentation</vt:lpstr>
      <vt:lpstr>PowerPoint Presentation</vt:lpstr>
      <vt:lpstr>PowerPoint Presentation</vt:lpstr>
      <vt:lpstr>Problems with Allison’s Approach</vt:lpstr>
      <vt:lpstr>PowerPoint Presentation</vt:lpstr>
      <vt:lpstr>PowerPoint Presentation</vt:lpstr>
      <vt:lpstr>PowerPoint Presentation</vt:lpstr>
      <vt:lpstr>A Broader Solution: Heterogeneous Choice Models</vt:lpstr>
      <vt:lpstr>The Heterogeneous Choice (aka Location-Scale) Model</vt:lpstr>
      <vt:lpstr>PowerPoint Presentation</vt:lpstr>
      <vt:lpstr>PowerPoint Presentation</vt:lpstr>
      <vt:lpstr>PowerPoint Presentation</vt:lpstr>
      <vt:lpstr>PowerPoint Presentation</vt:lpstr>
      <vt:lpstr>PowerPoint Presentation</vt:lpstr>
      <vt:lpstr>PowerPoint Presentation</vt:lpstr>
      <vt:lpstr>Problems with heterogeneous choice models</vt:lpstr>
      <vt:lpstr>Problem: Radically different interpretations are possible</vt:lpstr>
      <vt:lpstr>PowerPoint Presentation</vt:lpstr>
      <vt:lpstr>Models compared</vt:lpstr>
      <vt:lpstr>PowerPoint Presentation</vt:lpstr>
      <vt:lpstr>PowerPoint Presentation</vt:lpstr>
      <vt:lpstr>PowerPoint Presentation</vt:lpstr>
      <vt:lpstr>PowerPoint Presentation</vt:lpstr>
      <vt:lpstr>PowerPoint Presentation</vt:lpstr>
      <vt:lpstr>Long’s solution</vt:lpstr>
      <vt:lpstr>A simple example of Long’s technique</vt:lpstr>
      <vt:lpstr>PowerPoint Presentation</vt:lpstr>
      <vt:lpstr>PowerPoint Presentation</vt:lpstr>
      <vt:lpstr>PowerPoint Presentation</vt:lpstr>
      <vt:lpstr>PowerPoint Presentation</vt:lpstr>
      <vt:lpstr>Critique of Long</vt:lpstr>
      <vt:lpstr>PowerPoint Presentation</vt:lpstr>
      <vt:lpstr>PowerPoint Presentation</vt:lpstr>
      <vt:lpstr>PowerPoint Presentation</vt:lpstr>
      <vt:lpstr>PowerPoint Presentation</vt:lpstr>
      <vt:lpstr>PowerPoint Presentation</vt:lpstr>
      <vt:lpstr>Selected References</vt:lpstr>
      <vt:lpstr>For more information, see:</vt:lpstr>
    </vt:vector>
  </TitlesOfParts>
  <Company>University of Notre Dame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Williams</dc:creator>
  <cp:lastModifiedBy>Richard Williams</cp:lastModifiedBy>
  <cp:revision>151</cp:revision>
  <cp:lastPrinted>2012-08-14T23:30:31Z</cp:lastPrinted>
  <dcterms:created xsi:type="dcterms:W3CDTF">2008-06-20T02:02:12Z</dcterms:created>
  <dcterms:modified xsi:type="dcterms:W3CDTF">2017-07-28T13:16:41Z</dcterms:modified>
</cp:coreProperties>
</file>