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51"/>
  </p:notesMasterIdLst>
  <p:handoutMasterIdLst>
    <p:handoutMasterId r:id="rId52"/>
  </p:handoutMasterIdLst>
  <p:sldIdLst>
    <p:sldId id="256" r:id="rId2"/>
    <p:sldId id="257" r:id="rId3"/>
    <p:sldId id="258" r:id="rId4"/>
    <p:sldId id="305" r:id="rId5"/>
    <p:sldId id="259" r:id="rId6"/>
    <p:sldId id="284" r:id="rId7"/>
    <p:sldId id="260" r:id="rId8"/>
    <p:sldId id="261" r:id="rId9"/>
    <p:sldId id="262" r:id="rId10"/>
    <p:sldId id="263" r:id="rId11"/>
    <p:sldId id="285" r:id="rId12"/>
    <p:sldId id="264" r:id="rId13"/>
    <p:sldId id="265" r:id="rId14"/>
    <p:sldId id="266" r:id="rId15"/>
    <p:sldId id="286" r:id="rId16"/>
    <p:sldId id="267" r:id="rId17"/>
    <p:sldId id="268" r:id="rId18"/>
    <p:sldId id="269" r:id="rId19"/>
    <p:sldId id="270" r:id="rId20"/>
    <p:sldId id="271" r:id="rId21"/>
    <p:sldId id="272" r:id="rId22"/>
    <p:sldId id="297" r:id="rId23"/>
    <p:sldId id="287" r:id="rId24"/>
    <p:sldId id="288" r:id="rId25"/>
    <p:sldId id="273" r:id="rId26"/>
    <p:sldId id="298" r:id="rId27"/>
    <p:sldId id="274" r:id="rId28"/>
    <p:sldId id="275" r:id="rId29"/>
    <p:sldId id="302" r:id="rId30"/>
    <p:sldId id="276" r:id="rId31"/>
    <p:sldId id="299" r:id="rId32"/>
    <p:sldId id="277" r:id="rId33"/>
    <p:sldId id="278" r:id="rId34"/>
    <p:sldId id="293" r:id="rId35"/>
    <p:sldId id="279" r:id="rId36"/>
    <p:sldId id="280" r:id="rId37"/>
    <p:sldId id="281" r:id="rId38"/>
    <p:sldId id="300" r:id="rId39"/>
    <p:sldId id="282" r:id="rId40"/>
    <p:sldId id="283" r:id="rId41"/>
    <p:sldId id="289" r:id="rId42"/>
    <p:sldId id="291" r:id="rId43"/>
    <p:sldId id="295" r:id="rId44"/>
    <p:sldId id="292" r:id="rId45"/>
    <p:sldId id="296" r:id="rId46"/>
    <p:sldId id="303" r:id="rId47"/>
    <p:sldId id="294" r:id="rId48"/>
    <p:sldId id="304" r:id="rId49"/>
    <p:sldId id="301"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692" autoAdjust="0"/>
  </p:normalViewPr>
  <p:slideViewPr>
    <p:cSldViewPr>
      <p:cViewPr varScale="1">
        <p:scale>
          <a:sx n="73" d="100"/>
          <a:sy n="73" d="100"/>
        </p:scale>
        <p:origin x="1553"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2B14D11-7807-4814-B591-C5AB45BE4593}" type="datetimeFigureOut">
              <a:rPr lang="en-US" smtClean="0"/>
              <a:t>1/25/2021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0C3684D-0D4A-4A70-8A88-80A9CEB76FCD}" type="slidenum">
              <a:rPr lang="en-US" smtClean="0"/>
              <a:t>‹#›</a:t>
            </a:fld>
            <a:endParaRPr lang="en-US"/>
          </a:p>
        </p:txBody>
      </p:sp>
    </p:spTree>
    <p:extLst>
      <p:ext uri="{BB962C8B-B14F-4D97-AF65-F5344CB8AC3E}">
        <p14:creationId xmlns:p14="http://schemas.microsoft.com/office/powerpoint/2010/main" val="37425663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D2DA2F-35BC-4E7D-8AEE-C296B1F21FA2}" type="datetimeFigureOut">
              <a:rPr lang="en-US" smtClean="0"/>
              <a:t>1/25/2021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56DEBC-BEF7-4B0F-93C1-AC59355032D4}" type="slidenum">
              <a:rPr lang="en-US" smtClean="0"/>
              <a:t>‹#›</a:t>
            </a:fld>
            <a:endParaRPr lang="en-US"/>
          </a:p>
        </p:txBody>
      </p:sp>
    </p:spTree>
    <p:extLst>
      <p:ext uri="{BB962C8B-B14F-4D97-AF65-F5344CB8AC3E}">
        <p14:creationId xmlns:p14="http://schemas.microsoft.com/office/powerpoint/2010/main" val="1198016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1</a:t>
            </a:fld>
            <a:endParaRPr lang="en-US"/>
          </a:p>
        </p:txBody>
      </p:sp>
    </p:spTree>
    <p:extLst>
      <p:ext uri="{BB962C8B-B14F-4D97-AF65-F5344CB8AC3E}">
        <p14:creationId xmlns:p14="http://schemas.microsoft.com/office/powerpoint/2010/main" val="32324459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13</a:t>
            </a:fld>
            <a:endParaRPr lang="en-US"/>
          </a:p>
        </p:txBody>
      </p:sp>
    </p:spTree>
    <p:extLst>
      <p:ext uri="{BB962C8B-B14F-4D97-AF65-F5344CB8AC3E}">
        <p14:creationId xmlns:p14="http://schemas.microsoft.com/office/powerpoint/2010/main" val="4612279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14</a:t>
            </a:fld>
            <a:endParaRPr lang="en-US"/>
          </a:p>
        </p:txBody>
      </p:sp>
    </p:spTree>
    <p:extLst>
      <p:ext uri="{BB962C8B-B14F-4D97-AF65-F5344CB8AC3E}">
        <p14:creationId xmlns:p14="http://schemas.microsoft.com/office/powerpoint/2010/main" val="2298563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16</a:t>
            </a:fld>
            <a:endParaRPr lang="en-US"/>
          </a:p>
        </p:txBody>
      </p:sp>
    </p:spTree>
    <p:extLst>
      <p:ext uri="{BB962C8B-B14F-4D97-AF65-F5344CB8AC3E}">
        <p14:creationId xmlns:p14="http://schemas.microsoft.com/office/powerpoint/2010/main" val="8718042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17</a:t>
            </a:fld>
            <a:endParaRPr lang="en-US"/>
          </a:p>
        </p:txBody>
      </p:sp>
    </p:spTree>
    <p:extLst>
      <p:ext uri="{BB962C8B-B14F-4D97-AF65-F5344CB8AC3E}">
        <p14:creationId xmlns:p14="http://schemas.microsoft.com/office/powerpoint/2010/main" val="9867275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18</a:t>
            </a:fld>
            <a:endParaRPr lang="en-US"/>
          </a:p>
        </p:txBody>
      </p:sp>
    </p:spTree>
    <p:extLst>
      <p:ext uri="{BB962C8B-B14F-4D97-AF65-F5344CB8AC3E}">
        <p14:creationId xmlns:p14="http://schemas.microsoft.com/office/powerpoint/2010/main" val="2695588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19</a:t>
            </a:fld>
            <a:endParaRPr lang="en-US"/>
          </a:p>
        </p:txBody>
      </p:sp>
    </p:spTree>
    <p:extLst>
      <p:ext uri="{BB962C8B-B14F-4D97-AF65-F5344CB8AC3E}">
        <p14:creationId xmlns:p14="http://schemas.microsoft.com/office/powerpoint/2010/main" val="36230517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20</a:t>
            </a:fld>
            <a:endParaRPr lang="en-US"/>
          </a:p>
        </p:txBody>
      </p:sp>
    </p:spTree>
    <p:extLst>
      <p:ext uri="{BB962C8B-B14F-4D97-AF65-F5344CB8AC3E}">
        <p14:creationId xmlns:p14="http://schemas.microsoft.com/office/powerpoint/2010/main" val="30841460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21</a:t>
            </a:fld>
            <a:endParaRPr lang="en-US"/>
          </a:p>
        </p:txBody>
      </p:sp>
    </p:spTree>
    <p:extLst>
      <p:ext uri="{BB962C8B-B14F-4D97-AF65-F5344CB8AC3E}">
        <p14:creationId xmlns:p14="http://schemas.microsoft.com/office/powerpoint/2010/main" val="10759943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56DEBC-BEF7-4B0F-93C1-AC59355032D4}" type="slidenum">
              <a:rPr lang="en-US" smtClean="0"/>
              <a:t>25</a:t>
            </a:fld>
            <a:endParaRPr lang="en-US"/>
          </a:p>
        </p:txBody>
      </p:sp>
    </p:spTree>
    <p:extLst>
      <p:ext uri="{BB962C8B-B14F-4D97-AF65-F5344CB8AC3E}">
        <p14:creationId xmlns:p14="http://schemas.microsoft.com/office/powerpoint/2010/main" val="3745934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27</a:t>
            </a:fld>
            <a:endParaRPr lang="en-US"/>
          </a:p>
        </p:txBody>
      </p:sp>
    </p:spTree>
    <p:extLst>
      <p:ext uri="{BB962C8B-B14F-4D97-AF65-F5344CB8AC3E}">
        <p14:creationId xmlns:p14="http://schemas.microsoft.com/office/powerpoint/2010/main" val="405907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56DEBC-BEF7-4B0F-93C1-AC59355032D4}" type="slidenum">
              <a:rPr lang="en-US" smtClean="0"/>
              <a:t>2</a:t>
            </a:fld>
            <a:endParaRPr lang="en-US"/>
          </a:p>
        </p:txBody>
      </p:sp>
    </p:spTree>
    <p:extLst>
      <p:ext uri="{BB962C8B-B14F-4D97-AF65-F5344CB8AC3E}">
        <p14:creationId xmlns:p14="http://schemas.microsoft.com/office/powerpoint/2010/main" val="17214078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56DEBC-BEF7-4B0F-93C1-AC59355032D4}" type="slidenum">
              <a:rPr lang="en-US" smtClean="0"/>
              <a:t>28</a:t>
            </a:fld>
            <a:endParaRPr lang="en-US"/>
          </a:p>
        </p:txBody>
      </p:sp>
    </p:spTree>
    <p:extLst>
      <p:ext uri="{BB962C8B-B14F-4D97-AF65-F5344CB8AC3E}">
        <p14:creationId xmlns:p14="http://schemas.microsoft.com/office/powerpoint/2010/main" val="39082211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30</a:t>
            </a:fld>
            <a:endParaRPr lang="en-US"/>
          </a:p>
        </p:txBody>
      </p:sp>
    </p:spTree>
    <p:extLst>
      <p:ext uri="{BB962C8B-B14F-4D97-AF65-F5344CB8AC3E}">
        <p14:creationId xmlns:p14="http://schemas.microsoft.com/office/powerpoint/2010/main" val="30201790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32</a:t>
            </a:fld>
            <a:endParaRPr lang="en-US"/>
          </a:p>
        </p:txBody>
      </p:sp>
    </p:spTree>
    <p:extLst>
      <p:ext uri="{BB962C8B-B14F-4D97-AF65-F5344CB8AC3E}">
        <p14:creationId xmlns:p14="http://schemas.microsoft.com/office/powerpoint/2010/main" val="8282670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33</a:t>
            </a:fld>
            <a:endParaRPr lang="en-US"/>
          </a:p>
        </p:txBody>
      </p:sp>
    </p:spTree>
    <p:extLst>
      <p:ext uri="{BB962C8B-B14F-4D97-AF65-F5344CB8AC3E}">
        <p14:creationId xmlns:p14="http://schemas.microsoft.com/office/powerpoint/2010/main" val="14738606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35</a:t>
            </a:fld>
            <a:endParaRPr lang="en-US"/>
          </a:p>
        </p:txBody>
      </p:sp>
    </p:spTree>
    <p:extLst>
      <p:ext uri="{BB962C8B-B14F-4D97-AF65-F5344CB8AC3E}">
        <p14:creationId xmlns:p14="http://schemas.microsoft.com/office/powerpoint/2010/main" val="35233443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36</a:t>
            </a:fld>
            <a:endParaRPr lang="en-US"/>
          </a:p>
        </p:txBody>
      </p:sp>
    </p:spTree>
    <p:extLst>
      <p:ext uri="{BB962C8B-B14F-4D97-AF65-F5344CB8AC3E}">
        <p14:creationId xmlns:p14="http://schemas.microsoft.com/office/powerpoint/2010/main" val="24248561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37</a:t>
            </a:fld>
            <a:endParaRPr lang="en-US"/>
          </a:p>
        </p:txBody>
      </p:sp>
    </p:spTree>
    <p:extLst>
      <p:ext uri="{BB962C8B-B14F-4D97-AF65-F5344CB8AC3E}">
        <p14:creationId xmlns:p14="http://schemas.microsoft.com/office/powerpoint/2010/main" val="40849341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39</a:t>
            </a:fld>
            <a:endParaRPr lang="en-US"/>
          </a:p>
        </p:txBody>
      </p:sp>
    </p:spTree>
    <p:extLst>
      <p:ext uri="{BB962C8B-B14F-4D97-AF65-F5344CB8AC3E}">
        <p14:creationId xmlns:p14="http://schemas.microsoft.com/office/powerpoint/2010/main" val="37642536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40</a:t>
            </a:fld>
            <a:endParaRPr lang="en-US"/>
          </a:p>
        </p:txBody>
      </p:sp>
    </p:spTree>
    <p:extLst>
      <p:ext uri="{BB962C8B-B14F-4D97-AF65-F5344CB8AC3E}">
        <p14:creationId xmlns:p14="http://schemas.microsoft.com/office/powerpoint/2010/main" val="2839984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3</a:t>
            </a:fld>
            <a:endParaRPr lang="en-US"/>
          </a:p>
        </p:txBody>
      </p:sp>
    </p:spTree>
    <p:extLst>
      <p:ext uri="{BB962C8B-B14F-4D97-AF65-F5344CB8AC3E}">
        <p14:creationId xmlns:p14="http://schemas.microsoft.com/office/powerpoint/2010/main" val="16414001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5</a:t>
            </a:fld>
            <a:endParaRPr lang="en-US"/>
          </a:p>
        </p:txBody>
      </p:sp>
    </p:spTree>
    <p:extLst>
      <p:ext uri="{BB962C8B-B14F-4D97-AF65-F5344CB8AC3E}">
        <p14:creationId xmlns:p14="http://schemas.microsoft.com/office/powerpoint/2010/main" val="14810753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7</a:t>
            </a:fld>
            <a:endParaRPr lang="en-US"/>
          </a:p>
        </p:txBody>
      </p:sp>
    </p:spTree>
    <p:extLst>
      <p:ext uri="{BB962C8B-B14F-4D97-AF65-F5344CB8AC3E}">
        <p14:creationId xmlns:p14="http://schemas.microsoft.com/office/powerpoint/2010/main" val="816668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8</a:t>
            </a:fld>
            <a:endParaRPr lang="en-US"/>
          </a:p>
        </p:txBody>
      </p:sp>
    </p:spTree>
    <p:extLst>
      <p:ext uri="{BB962C8B-B14F-4D97-AF65-F5344CB8AC3E}">
        <p14:creationId xmlns:p14="http://schemas.microsoft.com/office/powerpoint/2010/main" val="23609635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9</a:t>
            </a:fld>
            <a:endParaRPr lang="en-US"/>
          </a:p>
        </p:txBody>
      </p:sp>
    </p:spTree>
    <p:extLst>
      <p:ext uri="{BB962C8B-B14F-4D97-AF65-F5344CB8AC3E}">
        <p14:creationId xmlns:p14="http://schemas.microsoft.com/office/powerpoint/2010/main" val="31395692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10</a:t>
            </a:fld>
            <a:endParaRPr lang="en-US"/>
          </a:p>
        </p:txBody>
      </p:sp>
    </p:spTree>
    <p:extLst>
      <p:ext uri="{BB962C8B-B14F-4D97-AF65-F5344CB8AC3E}">
        <p14:creationId xmlns:p14="http://schemas.microsoft.com/office/powerpoint/2010/main" val="40579131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F56DEBC-BEF7-4B0F-93C1-AC59355032D4}" type="slidenum">
              <a:rPr lang="en-US" smtClean="0"/>
              <a:t>12</a:t>
            </a:fld>
            <a:endParaRPr lang="en-US"/>
          </a:p>
        </p:txBody>
      </p:sp>
    </p:spTree>
    <p:extLst>
      <p:ext uri="{BB962C8B-B14F-4D97-AF65-F5344CB8AC3E}">
        <p14:creationId xmlns:p14="http://schemas.microsoft.com/office/powerpoint/2010/main" val="10185236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AAF489D-DDA8-4CB7-A1C8-34FC34CE5942}"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A5152A-2032-40A7-A483-8C3F76A8FA9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AF489D-DDA8-4CB7-A1C8-34FC34CE5942}"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A5152A-2032-40A7-A483-8C3F76A8FA9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AF489D-DDA8-4CB7-A1C8-34FC34CE5942}"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A5152A-2032-40A7-A483-8C3F76A8FA9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AF489D-DDA8-4CB7-A1C8-34FC34CE5942}"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A5152A-2032-40A7-A483-8C3F76A8FA9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AF489D-DDA8-4CB7-A1C8-34FC34CE5942}"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A5152A-2032-40A7-A483-8C3F76A8FA9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AAF489D-DDA8-4CB7-A1C8-34FC34CE5942}"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A5152A-2032-40A7-A483-8C3F76A8FA9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AAF489D-DDA8-4CB7-A1C8-34FC34CE5942}" type="datetimeFigureOut">
              <a:rPr lang="en-US" smtClean="0"/>
              <a:t>1/25/2021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A5152A-2032-40A7-A483-8C3F76A8FA9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AF489D-DDA8-4CB7-A1C8-34FC34CE5942}" type="datetimeFigureOut">
              <a:rPr lang="en-US" smtClean="0"/>
              <a:t>1/25/2021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A5152A-2032-40A7-A483-8C3F76A8FA9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AF489D-DDA8-4CB7-A1C8-34FC34CE5942}" type="datetimeFigureOut">
              <a:rPr lang="en-US" smtClean="0"/>
              <a:t>1/25/2021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A5152A-2032-40A7-A483-8C3F76A8FA9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AF489D-DDA8-4CB7-A1C8-34FC34CE5942}"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A5152A-2032-40A7-A483-8C3F76A8FA98}"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CAAF489D-DDA8-4CB7-A1C8-34FC34CE5942}" type="datetimeFigureOut">
              <a:rPr lang="en-US" smtClean="0"/>
              <a:t>1/25/2021</a:t>
            </a:fld>
            <a:endParaRPr lang="en-US"/>
          </a:p>
        </p:txBody>
      </p:sp>
      <p:sp>
        <p:nvSpPr>
          <p:cNvPr id="9" name="Slide Number Placeholder 8"/>
          <p:cNvSpPr>
            <a:spLocks noGrp="1"/>
          </p:cNvSpPr>
          <p:nvPr>
            <p:ph type="sldNum" sz="quarter" idx="11"/>
          </p:nvPr>
        </p:nvSpPr>
        <p:spPr/>
        <p:txBody>
          <a:bodyPr/>
          <a:lstStyle/>
          <a:p>
            <a:fld id="{80A5152A-2032-40A7-A483-8C3F76A8FA98}"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80A5152A-2032-40A7-A483-8C3F76A8FA98}"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CAAF489D-DDA8-4CB7-A1C8-34FC34CE5942}" type="datetimeFigureOut">
              <a:rPr lang="en-US" smtClean="0"/>
              <a:t>1/25/2021</a:t>
            </a:fld>
            <a:endParaRPr lang="en-US"/>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william@ND.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www.stata-journal.com/article.html?article=st0260" TargetMode="External"/><Relationship Id="rId4" Type="http://schemas.openxmlformats.org/officeDocument/2006/relationships/hyperlink" Target="http://www.nd.edu/~rwilliam/"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n.cdc.gov/nchs/nhanes/nhanes2/"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www.stata.com/statalist/archive/2013-01/msg00293.html"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www.stata-journal.com/article.html?article=gr0056" TargetMode="External"/><Relationship Id="rId2" Type="http://schemas.openxmlformats.org/officeDocument/2006/relationships/hyperlink" Target="http://www.stata.com/bookstore/regression-models-categorical-dependent-variables/"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s://www3.nd.edu/~rwilliam/stats3/index.html" TargetMode="External"/><Relationship Id="rId2" Type="http://schemas.openxmlformats.org/officeDocument/2006/relationships/hyperlink" Target="http://www.stata-journal.com/article.html?article=st026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4705" y="533401"/>
            <a:ext cx="6629400" cy="3912834"/>
          </a:xfrm>
        </p:spPr>
        <p:txBody>
          <a:bodyPr>
            <a:noAutofit/>
          </a:bodyPr>
          <a:lstStyle/>
          <a:p>
            <a:pPr algn="ctr"/>
            <a:r>
              <a:rPr lang="en-US" sz="4400" i="1" dirty="0"/>
              <a:t>Using </a:t>
            </a:r>
            <a:r>
              <a:rPr lang="en-US" sz="4400" i="1" dirty="0" err="1"/>
              <a:t>Stata’s</a:t>
            </a:r>
            <a:r>
              <a:rPr lang="en-US" sz="4400" i="1" dirty="0"/>
              <a:t> Margins Command to Estimate and Interpret Adjusted Predictions and Marginal Effects</a:t>
            </a:r>
            <a:r>
              <a:rPr lang="en-US" sz="4400" dirty="0"/>
              <a:t/>
            </a:r>
            <a:br>
              <a:rPr lang="en-US" sz="4400" dirty="0"/>
            </a:br>
            <a:endParaRPr lang="en-US" sz="4400" dirty="0"/>
          </a:p>
        </p:txBody>
      </p:sp>
      <p:sp>
        <p:nvSpPr>
          <p:cNvPr id="3" name="Subtitle 2"/>
          <p:cNvSpPr>
            <a:spLocks noGrp="1"/>
          </p:cNvSpPr>
          <p:nvPr>
            <p:ph type="subTitle" idx="1"/>
          </p:nvPr>
        </p:nvSpPr>
        <p:spPr>
          <a:xfrm>
            <a:off x="685800" y="4572000"/>
            <a:ext cx="6461760" cy="1447800"/>
          </a:xfrm>
        </p:spPr>
        <p:txBody>
          <a:bodyPr>
            <a:normAutofit fontScale="62500" lnSpcReduction="20000"/>
          </a:bodyPr>
          <a:lstStyle/>
          <a:p>
            <a:r>
              <a:rPr lang="en-US" dirty="0" smtClean="0"/>
              <a:t>Richard Williams</a:t>
            </a:r>
          </a:p>
          <a:p>
            <a:r>
              <a:rPr lang="en-US" dirty="0" err="1" smtClean="0">
                <a:hlinkClick r:id="rId3"/>
              </a:rPr>
              <a:t>rwilliam@ND.Edu</a:t>
            </a:r>
            <a:endParaRPr lang="en-US" dirty="0" smtClean="0"/>
          </a:p>
          <a:p>
            <a:r>
              <a:rPr lang="en-US" dirty="0" smtClean="0">
                <a:hlinkClick r:id="rId4"/>
              </a:rPr>
              <a:t>https://</a:t>
            </a:r>
            <a:r>
              <a:rPr lang="en-US" dirty="0">
                <a:hlinkClick r:id="rId4"/>
              </a:rPr>
              <a:t>www.nd.edu/~rwilliam</a:t>
            </a:r>
            <a:r>
              <a:rPr lang="en-US" dirty="0" smtClean="0">
                <a:hlinkClick r:id="rId4"/>
              </a:rPr>
              <a:t>/</a:t>
            </a:r>
            <a:r>
              <a:rPr lang="en-US" dirty="0" smtClean="0"/>
              <a:t> </a:t>
            </a:r>
          </a:p>
          <a:p>
            <a:r>
              <a:rPr lang="en-US" dirty="0" smtClean="0"/>
              <a:t>University of Notre Dame</a:t>
            </a:r>
          </a:p>
          <a:p>
            <a:r>
              <a:rPr lang="en-US" dirty="0" smtClean="0"/>
              <a:t>Original version presented at the Stata User Group Meetings, Chicago, July 14, 2011</a:t>
            </a:r>
          </a:p>
          <a:p>
            <a:r>
              <a:rPr lang="en-US" dirty="0" smtClean="0"/>
              <a:t>Published </a:t>
            </a:r>
            <a:r>
              <a:rPr lang="en-US" dirty="0"/>
              <a:t>version available at </a:t>
            </a:r>
            <a:r>
              <a:rPr lang="en-US" dirty="0">
                <a:hlinkClick r:id="rId5"/>
              </a:rPr>
              <a:t>http://</a:t>
            </a:r>
            <a:r>
              <a:rPr lang="en-US" dirty="0" smtClean="0">
                <a:hlinkClick r:id="rId5"/>
              </a:rPr>
              <a:t>www.stata-journal.com/article.html?article=st0260</a:t>
            </a:r>
            <a:r>
              <a:rPr lang="en-US" dirty="0" smtClean="0"/>
              <a:t> </a:t>
            </a:r>
          </a:p>
          <a:p>
            <a:r>
              <a:rPr lang="en-US" dirty="0" smtClean="0"/>
              <a:t>Current presentation updates the article and was last </a:t>
            </a:r>
            <a:r>
              <a:rPr lang="en-US" dirty="0"/>
              <a:t>revised </a:t>
            </a:r>
            <a:r>
              <a:rPr lang="en-US" dirty="0" smtClean="0"/>
              <a:t>January 25, 2021</a:t>
            </a:r>
            <a:endParaRPr lang="en-US" dirty="0"/>
          </a:p>
          <a:p>
            <a:endParaRPr lang="en-US" dirty="0"/>
          </a:p>
        </p:txBody>
      </p:sp>
    </p:spTree>
    <p:extLst>
      <p:ext uri="{BB962C8B-B14F-4D97-AF65-F5344CB8AC3E}">
        <p14:creationId xmlns:p14="http://schemas.microsoft.com/office/powerpoint/2010/main" val="6022736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074"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72" y="2209800"/>
            <a:ext cx="7658174"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433732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 variables</a:t>
            </a:r>
            <a:endParaRPr lang="en-US" dirty="0"/>
          </a:p>
        </p:txBody>
      </p:sp>
      <p:sp>
        <p:nvSpPr>
          <p:cNvPr id="3" name="Content Placeholder 2"/>
          <p:cNvSpPr>
            <a:spLocks noGrp="1"/>
          </p:cNvSpPr>
          <p:nvPr>
            <p:ph idx="1"/>
          </p:nvPr>
        </p:nvSpPr>
        <p:spPr/>
        <p:txBody>
          <a:bodyPr>
            <a:noAutofit/>
          </a:bodyPr>
          <a:lstStyle/>
          <a:p>
            <a:r>
              <a:rPr lang="en-US" sz="2800" dirty="0" smtClean="0"/>
              <a:t>So far, we have not used factor variables (or even explained what they are)</a:t>
            </a:r>
          </a:p>
          <a:p>
            <a:endParaRPr lang="en-US" sz="2800" dirty="0" smtClean="0"/>
          </a:p>
          <a:p>
            <a:r>
              <a:rPr lang="en-US" sz="2800" dirty="0" smtClean="0"/>
              <a:t>The previous problems were addressed equally well with both older Stata commands and the newer margins command</a:t>
            </a:r>
          </a:p>
          <a:p>
            <a:endParaRPr lang="en-US" sz="2800" dirty="0" smtClean="0"/>
          </a:p>
          <a:p>
            <a:r>
              <a:rPr lang="en-US" sz="2800" dirty="0" smtClean="0"/>
              <a:t>We will now show how margin’s ability to use factor variables makes it much more powerful and accurate than its predecessors</a:t>
            </a:r>
            <a:endParaRPr lang="en-US" sz="2800" dirty="0"/>
          </a:p>
        </p:txBody>
      </p:sp>
    </p:spTree>
    <p:extLst>
      <p:ext uri="{BB962C8B-B14F-4D97-AF65-F5344CB8AC3E}">
        <p14:creationId xmlns:p14="http://schemas.microsoft.com/office/powerpoint/2010/main" val="32271730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2: Squared term added</a:t>
            </a:r>
            <a:endParaRPr lang="en-US" dirty="0"/>
          </a:p>
        </p:txBody>
      </p:sp>
      <p:pic>
        <p:nvPicPr>
          <p:cNvPr id="4098"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905000"/>
            <a:ext cx="7772400" cy="25410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192131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this model, adjust reports a much higher predicted probability of diabetes than before – 37 percent as opposed to 11 percent!</a:t>
            </a:r>
          </a:p>
          <a:p>
            <a:r>
              <a:rPr lang="en-US" dirty="0" smtClean="0"/>
              <a:t>But, luckily, adjust is wrong. Because it does not know that age and age2 are related, it uses the mean value of age2 in its calculations, rather than the correct value of 70 squared.</a:t>
            </a:r>
          </a:p>
          <a:p>
            <a:r>
              <a:rPr lang="en-US" dirty="0" smtClean="0"/>
              <a:t>While there are ways to fix this, using the margins command and factor variables is a safer solution. </a:t>
            </a:r>
          </a:p>
          <a:p>
            <a:pPr lvl="1"/>
            <a:r>
              <a:rPr lang="en-US" dirty="0" smtClean="0"/>
              <a:t>The use of factor variables tells margins that age and age^2 are not independent of each other and it does the calculations accordingly. </a:t>
            </a:r>
          </a:p>
          <a:p>
            <a:pPr lvl="1"/>
            <a:r>
              <a:rPr lang="en-US" dirty="0" smtClean="0"/>
              <a:t>In this case it leads to a much smaller (and also </a:t>
            </a:r>
            <a:r>
              <a:rPr lang="en-US" dirty="0" smtClean="0"/>
              <a:t>correct, based on the model) </a:t>
            </a:r>
            <a:r>
              <a:rPr lang="en-US" dirty="0" smtClean="0"/>
              <a:t>estimate of 10.3 percent.</a:t>
            </a:r>
            <a:endParaRPr lang="en-US" dirty="0"/>
          </a:p>
        </p:txBody>
      </p:sp>
    </p:spTree>
    <p:extLst>
      <p:ext uri="{BB962C8B-B14F-4D97-AF65-F5344CB8AC3E}">
        <p14:creationId xmlns:p14="http://schemas.microsoft.com/office/powerpoint/2010/main" val="22600411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122"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495069" y="2438403"/>
            <a:ext cx="7431090" cy="3077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18850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The </a:t>
            </a:r>
            <a:r>
              <a:rPr lang="en-US" dirty="0" err="1"/>
              <a:t>i.black</a:t>
            </a:r>
            <a:r>
              <a:rPr lang="en-US" dirty="0"/>
              <a:t> and </a:t>
            </a:r>
            <a:r>
              <a:rPr lang="en-US" dirty="0" err="1"/>
              <a:t>i.female</a:t>
            </a:r>
            <a:r>
              <a:rPr lang="en-US" dirty="0"/>
              <a:t> notation tells Stata that black and female are categorical variables rather than continuous. As the Stata </a:t>
            </a:r>
            <a:r>
              <a:rPr lang="en-US" dirty="0" smtClean="0"/>
              <a:t>15 </a:t>
            </a:r>
            <a:r>
              <a:rPr lang="en-US" dirty="0"/>
              <a:t>User </a:t>
            </a:r>
            <a:r>
              <a:rPr lang="en-US" dirty="0" smtClean="0"/>
              <a:t>Manual explains </a:t>
            </a:r>
            <a:r>
              <a:rPr lang="en-US" dirty="0"/>
              <a:t>(section 11.4.3.1), “</a:t>
            </a:r>
            <a:r>
              <a:rPr lang="en-US" dirty="0" err="1"/>
              <a:t>i.group</a:t>
            </a:r>
            <a:r>
              <a:rPr lang="en-US" dirty="0"/>
              <a:t> is called a factor </a:t>
            </a:r>
            <a:r>
              <a:rPr lang="en-US" dirty="0" smtClean="0"/>
              <a:t>variable…When </a:t>
            </a:r>
            <a:r>
              <a:rPr lang="en-US" dirty="0"/>
              <a:t>you type </a:t>
            </a:r>
            <a:r>
              <a:rPr lang="en-US" dirty="0" err="1"/>
              <a:t>i.group</a:t>
            </a:r>
            <a:r>
              <a:rPr lang="en-US" dirty="0"/>
              <a:t>, it forms the indicators for the unique values of group.” </a:t>
            </a:r>
            <a:endParaRPr lang="en-US" dirty="0" smtClean="0"/>
          </a:p>
          <a:p>
            <a:r>
              <a:rPr lang="en-US" dirty="0"/>
              <a:t>The # (pronounced cross) </a:t>
            </a:r>
            <a:r>
              <a:rPr lang="en-US" dirty="0" smtClean="0"/>
              <a:t>operator </a:t>
            </a:r>
            <a:r>
              <a:rPr lang="en-US" dirty="0"/>
              <a:t>is used for interactions.  </a:t>
            </a:r>
            <a:endParaRPr lang="en-US" dirty="0" smtClean="0"/>
          </a:p>
          <a:p>
            <a:pPr lvl="1"/>
            <a:r>
              <a:rPr lang="en-US" dirty="0" smtClean="0"/>
              <a:t>The </a:t>
            </a:r>
            <a:r>
              <a:rPr lang="en-US" dirty="0"/>
              <a:t>use of # implies the i. prefix, i.e. unless you indicate otherwise Stata will assume that the variables on both sides of the # operator are categorical and will compute interaction terms accordingly. </a:t>
            </a:r>
            <a:endParaRPr lang="en-US" dirty="0" smtClean="0"/>
          </a:p>
          <a:p>
            <a:pPr lvl="1"/>
            <a:r>
              <a:rPr lang="en-US" dirty="0" smtClean="0"/>
              <a:t>Hence</a:t>
            </a:r>
            <a:r>
              <a:rPr lang="en-US" dirty="0"/>
              <a:t>, we use the c. notation to override the default and tell Stata that age is a continuous variable. </a:t>
            </a:r>
            <a:endParaRPr lang="en-US" dirty="0" smtClean="0"/>
          </a:p>
          <a:p>
            <a:pPr lvl="1"/>
            <a:r>
              <a:rPr lang="en-US" dirty="0" smtClean="0"/>
              <a:t>So</a:t>
            </a:r>
            <a:r>
              <a:rPr lang="en-US" dirty="0"/>
              <a:t>, </a:t>
            </a:r>
            <a:r>
              <a:rPr lang="en-US" dirty="0" err="1"/>
              <a:t>c.age#c.age</a:t>
            </a:r>
            <a:r>
              <a:rPr lang="en-US" dirty="0"/>
              <a:t> tells Stata to include age^2 in the model; we do not want or need to compute the variable separately. </a:t>
            </a:r>
            <a:endParaRPr lang="en-US" dirty="0" smtClean="0"/>
          </a:p>
          <a:p>
            <a:pPr lvl="1"/>
            <a:r>
              <a:rPr lang="en-US" dirty="0" smtClean="0"/>
              <a:t>By </a:t>
            </a:r>
            <a:r>
              <a:rPr lang="en-US" dirty="0"/>
              <a:t>doing it this way, Stata knows that if age  = 70, then age^2 = 4900, and it hence computes the predicted values correctly. </a:t>
            </a:r>
          </a:p>
        </p:txBody>
      </p:sp>
    </p:spTree>
    <p:extLst>
      <p:ext uri="{BB962C8B-B14F-4D97-AF65-F5344CB8AC3E}">
        <p14:creationId xmlns:p14="http://schemas.microsoft.com/office/powerpoint/2010/main" val="12369454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3: Interaction Term</a:t>
            </a:r>
            <a:endParaRPr lang="en-US" dirty="0"/>
          </a:p>
        </p:txBody>
      </p:sp>
      <p:pic>
        <p:nvPicPr>
          <p:cNvPr id="6146"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533398" y="2133600"/>
            <a:ext cx="7431090" cy="2429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494606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sz="2400" dirty="0" smtClean="0"/>
              <a:t>Once again, adjust gets it </a:t>
            </a:r>
            <a:r>
              <a:rPr lang="en-US" sz="2400" dirty="0" smtClean="0"/>
              <a:t>wrong (although not as obviously)</a:t>
            </a:r>
            <a:endParaRPr lang="en-US" sz="2400" dirty="0" smtClean="0"/>
          </a:p>
          <a:p>
            <a:endParaRPr lang="en-US" sz="2400" dirty="0" smtClean="0"/>
          </a:p>
          <a:p>
            <a:r>
              <a:rPr lang="en-US" sz="2400" dirty="0" smtClean="0"/>
              <a:t>If female = 0, </a:t>
            </a:r>
            <a:r>
              <a:rPr lang="en-US" sz="2400" dirty="0" err="1" smtClean="0"/>
              <a:t>femage</a:t>
            </a:r>
            <a:r>
              <a:rPr lang="en-US" sz="2400" dirty="0" smtClean="0"/>
              <a:t> must also equal zero</a:t>
            </a:r>
          </a:p>
          <a:p>
            <a:endParaRPr lang="en-US" sz="2400" dirty="0" smtClean="0"/>
          </a:p>
          <a:p>
            <a:r>
              <a:rPr lang="en-US" sz="2400" dirty="0" smtClean="0"/>
              <a:t>But adjust does not know that, so it uses the average value of </a:t>
            </a:r>
            <a:r>
              <a:rPr lang="en-US" sz="2400" dirty="0" err="1" smtClean="0"/>
              <a:t>femage</a:t>
            </a:r>
            <a:r>
              <a:rPr lang="en-US" sz="2400" dirty="0" smtClean="0"/>
              <a:t> instead.</a:t>
            </a:r>
          </a:p>
          <a:p>
            <a:endParaRPr lang="en-US" sz="2400" dirty="0" smtClean="0"/>
          </a:p>
          <a:p>
            <a:r>
              <a:rPr lang="en-US" sz="2400" dirty="0" smtClean="0"/>
              <a:t>Margins (when used with factor variables) does know that the different components of the interaction term are related, and does the calculation right.</a:t>
            </a:r>
            <a:endParaRPr lang="en-US" sz="2400" dirty="0"/>
          </a:p>
        </p:txBody>
      </p:sp>
    </p:spTree>
    <p:extLst>
      <p:ext uri="{BB962C8B-B14F-4D97-AF65-F5344CB8AC3E}">
        <p14:creationId xmlns:p14="http://schemas.microsoft.com/office/powerpoint/2010/main" val="21326440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170"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533398" y="2057399"/>
            <a:ext cx="7431090" cy="3725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14938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4: Multiple dummies</a:t>
            </a:r>
            <a:endParaRPr lang="en-US" dirty="0"/>
          </a:p>
        </p:txBody>
      </p:sp>
      <p:pic>
        <p:nvPicPr>
          <p:cNvPr id="8194"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2133600"/>
            <a:ext cx="7133846" cy="2487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949466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 for Paper</a:t>
            </a:r>
            <a:endParaRPr lang="en-US" dirty="0"/>
          </a:p>
        </p:txBody>
      </p:sp>
      <p:sp>
        <p:nvSpPr>
          <p:cNvPr id="3" name="Content Placeholder 2"/>
          <p:cNvSpPr>
            <a:spLocks noGrp="1"/>
          </p:cNvSpPr>
          <p:nvPr>
            <p:ph idx="1"/>
          </p:nvPr>
        </p:nvSpPr>
        <p:spPr/>
        <p:txBody>
          <a:bodyPr>
            <a:normAutofit/>
          </a:bodyPr>
          <a:lstStyle/>
          <a:p>
            <a:r>
              <a:rPr lang="en-US" dirty="0" smtClean="0"/>
              <a:t>Many journals place a strong emphasis on the sign and statistical significance of effects – but often there is very little emphasis on the substantive and practical significance</a:t>
            </a:r>
          </a:p>
          <a:p>
            <a:r>
              <a:rPr lang="en-US" dirty="0" smtClean="0"/>
              <a:t>Unlike scholars in some other fields, most Sociologists seem to know little about things like marginal effects or adjusted predictions, let alone use them in their work </a:t>
            </a:r>
          </a:p>
          <a:p>
            <a:r>
              <a:rPr lang="en-US" dirty="0"/>
              <a:t>Many </a:t>
            </a:r>
            <a:r>
              <a:rPr lang="en-US" dirty="0" smtClean="0"/>
              <a:t>users of Stata seem to have </a:t>
            </a:r>
            <a:r>
              <a:rPr lang="en-US" dirty="0"/>
              <a:t>been reluctant to adopt the margins command. </a:t>
            </a:r>
            <a:endParaRPr lang="en-US" dirty="0" smtClean="0"/>
          </a:p>
          <a:p>
            <a:pPr lvl="1"/>
            <a:r>
              <a:rPr lang="en-US" dirty="0" smtClean="0"/>
              <a:t>The </a:t>
            </a:r>
            <a:r>
              <a:rPr lang="en-US" dirty="0"/>
              <a:t>manual </a:t>
            </a:r>
            <a:r>
              <a:rPr lang="en-US" dirty="0" smtClean="0"/>
              <a:t>entry is </a:t>
            </a:r>
            <a:r>
              <a:rPr lang="en-US" dirty="0"/>
              <a:t>long, the options are daunting, the output is </a:t>
            </a:r>
            <a:r>
              <a:rPr lang="en-US" dirty="0" smtClean="0"/>
              <a:t>sometimes unintelligible</a:t>
            </a:r>
            <a:r>
              <a:rPr lang="en-US" dirty="0"/>
              <a:t>, </a:t>
            </a:r>
            <a:r>
              <a:rPr lang="en-US" dirty="0" smtClean="0"/>
              <a:t>and </a:t>
            </a:r>
            <a:r>
              <a:rPr lang="en-US" dirty="0"/>
              <a:t>the </a:t>
            </a:r>
            <a:r>
              <a:rPr lang="en-US" dirty="0" smtClean="0"/>
              <a:t>advantages </a:t>
            </a:r>
            <a:r>
              <a:rPr lang="en-US" dirty="0"/>
              <a:t>over older and simpler commands like adjust and </a:t>
            </a:r>
            <a:r>
              <a:rPr lang="en-US" dirty="0" err="1"/>
              <a:t>mfx</a:t>
            </a:r>
            <a:r>
              <a:rPr lang="en-US" dirty="0"/>
              <a:t> are </a:t>
            </a:r>
            <a:r>
              <a:rPr lang="en-US" dirty="0" smtClean="0"/>
              <a:t>not </a:t>
            </a:r>
            <a:r>
              <a:rPr lang="en-US" dirty="0"/>
              <a:t>always </a:t>
            </a:r>
            <a:r>
              <a:rPr lang="en-US" dirty="0" smtClean="0"/>
              <a:t>understood</a:t>
            </a:r>
            <a:endParaRPr lang="en-US" dirty="0"/>
          </a:p>
          <a:p>
            <a:endParaRPr lang="en-US" dirty="0" smtClean="0"/>
          </a:p>
          <a:p>
            <a:endParaRPr lang="en-US" dirty="0"/>
          </a:p>
        </p:txBody>
      </p:sp>
    </p:spTree>
    <p:extLst>
      <p:ext uri="{BB962C8B-B14F-4D97-AF65-F5344CB8AC3E}">
        <p14:creationId xmlns:p14="http://schemas.microsoft.com/office/powerpoint/2010/main" val="39360569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sz="2400" dirty="0" smtClean="0"/>
              <a:t>More depressing news for old people: now adjust says they have a 32 percent chance of having diabetes.</a:t>
            </a:r>
          </a:p>
          <a:p>
            <a:endParaRPr lang="en-US" sz="2400" dirty="0" smtClean="0"/>
          </a:p>
          <a:p>
            <a:r>
              <a:rPr lang="en-US" sz="2400" dirty="0" smtClean="0"/>
              <a:t>But once again adjust is wrong: If you are in the oldest age group, you can’t also have partial membership in some other age category. 0, not the means, is the correct value to use for the other age variables when computing probabilities.</a:t>
            </a:r>
          </a:p>
          <a:p>
            <a:endParaRPr lang="en-US" sz="2400" dirty="0" smtClean="0"/>
          </a:p>
          <a:p>
            <a:r>
              <a:rPr lang="en-US" sz="2400" dirty="0" smtClean="0"/>
              <a:t>Margins (with factor variables) realizes this and does it right again.</a:t>
            </a:r>
            <a:endParaRPr lang="en-US" sz="2400" dirty="0"/>
          </a:p>
        </p:txBody>
      </p:sp>
    </p:spTree>
    <p:extLst>
      <p:ext uri="{BB962C8B-B14F-4D97-AF65-F5344CB8AC3E}">
        <p14:creationId xmlns:p14="http://schemas.microsoft.com/office/powerpoint/2010/main" val="531994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9218"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990599" y="1752600"/>
            <a:ext cx="6539359" cy="4559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280492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Different Types of Adjusted Predictions</a:t>
            </a:r>
            <a:endParaRPr lang="en-US" sz="3600" dirty="0"/>
          </a:p>
        </p:txBody>
      </p:sp>
      <p:sp>
        <p:nvSpPr>
          <p:cNvPr id="3" name="Content Placeholder 2"/>
          <p:cNvSpPr>
            <a:spLocks noGrp="1"/>
          </p:cNvSpPr>
          <p:nvPr>
            <p:ph idx="1"/>
          </p:nvPr>
        </p:nvSpPr>
        <p:spPr/>
        <p:txBody>
          <a:bodyPr>
            <a:noAutofit/>
          </a:bodyPr>
          <a:lstStyle/>
          <a:p>
            <a:r>
              <a:rPr lang="en-US" sz="2400" dirty="0" smtClean="0"/>
              <a:t>There are at least three common approaches for computing adjusted predictions</a:t>
            </a:r>
          </a:p>
          <a:p>
            <a:pPr lvl="1"/>
            <a:r>
              <a:rPr lang="en-US" sz="2400" dirty="0" smtClean="0"/>
              <a:t>APMs (Adjusted Predictions at the Means). </a:t>
            </a:r>
          </a:p>
          <a:p>
            <a:pPr lvl="2"/>
            <a:r>
              <a:rPr lang="en-US" sz="2000" dirty="0" smtClean="0"/>
              <a:t>All of the examples so far have used this</a:t>
            </a:r>
          </a:p>
          <a:p>
            <a:pPr lvl="1"/>
            <a:r>
              <a:rPr lang="en-US" sz="2400" dirty="0" smtClean="0"/>
              <a:t>AAPs (Average Adjusted Predictions)</a:t>
            </a:r>
          </a:p>
          <a:p>
            <a:pPr lvl="1"/>
            <a:r>
              <a:rPr lang="en-US" sz="2400" dirty="0" smtClean="0"/>
              <a:t>APRs (Adjusted Predictions at Representative values)</a:t>
            </a:r>
          </a:p>
          <a:p>
            <a:pPr lvl="1"/>
            <a:endParaRPr lang="en-US" sz="2400" dirty="0"/>
          </a:p>
          <a:p>
            <a:r>
              <a:rPr lang="en-US" sz="2400" dirty="0" smtClean="0"/>
              <a:t>For convenience, we will explain and illustrate each of these approaches as we discuss the corresponding ways of computing marginal effects</a:t>
            </a:r>
            <a:endParaRPr lang="en-US" sz="2400" dirty="0"/>
          </a:p>
        </p:txBody>
      </p:sp>
    </p:spTree>
    <p:extLst>
      <p:ext uri="{BB962C8B-B14F-4D97-AF65-F5344CB8AC3E}">
        <p14:creationId xmlns:p14="http://schemas.microsoft.com/office/powerpoint/2010/main" val="7853668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Marginal Effects</a:t>
            </a:r>
            <a:endParaRPr lang="en-US" dirty="0"/>
          </a:p>
        </p:txBody>
      </p:sp>
      <p:sp>
        <p:nvSpPr>
          <p:cNvPr id="3" name="Content Placeholder 2"/>
          <p:cNvSpPr>
            <a:spLocks noGrp="1"/>
          </p:cNvSpPr>
          <p:nvPr>
            <p:ph idx="1"/>
          </p:nvPr>
        </p:nvSpPr>
        <p:spPr/>
        <p:txBody>
          <a:bodyPr>
            <a:normAutofit lnSpcReduction="10000"/>
          </a:bodyPr>
          <a:lstStyle/>
          <a:p>
            <a:r>
              <a:rPr lang="en-US" dirty="0"/>
              <a:t>As Cameron &amp; </a:t>
            </a:r>
            <a:r>
              <a:rPr lang="en-US" dirty="0" err="1"/>
              <a:t>Trivedi</a:t>
            </a:r>
            <a:r>
              <a:rPr lang="en-US" dirty="0"/>
              <a:t> note (p. 333), “An ME [marginal effect], or partial effect, most often measures the effect on the conditional mean of y of a change in one of the </a:t>
            </a:r>
            <a:r>
              <a:rPr lang="en-US" dirty="0" err="1"/>
              <a:t>regressors</a:t>
            </a:r>
            <a:r>
              <a:rPr lang="en-US" dirty="0"/>
              <a:t>, say </a:t>
            </a:r>
            <a:r>
              <a:rPr lang="en-US" dirty="0" err="1"/>
              <a:t>X</a:t>
            </a:r>
            <a:r>
              <a:rPr lang="en-US" baseline="-25000" dirty="0" err="1"/>
              <a:t>k</a:t>
            </a:r>
            <a:r>
              <a:rPr lang="en-US" dirty="0"/>
              <a:t>. In the linear regression model, the ME equals the relevant slope coefficient, greatly simplifying analysis. For nonlinear models, this is no longer the case, leading to remarkably many different methods for calculating MEs</a:t>
            </a:r>
            <a:r>
              <a:rPr lang="en-US" dirty="0" smtClean="0"/>
              <a:t>.”</a:t>
            </a:r>
          </a:p>
          <a:p>
            <a:endParaRPr lang="en-US" dirty="0"/>
          </a:p>
          <a:p>
            <a:r>
              <a:rPr lang="en-US" dirty="0"/>
              <a:t>Marginal effects are popular in some disciplines (e.g. Economics) because they often provide a good approximation to the amount of change in Y that will be produced by a 1-unit change in </a:t>
            </a:r>
            <a:r>
              <a:rPr lang="en-US" dirty="0" err="1"/>
              <a:t>X</a:t>
            </a:r>
            <a:r>
              <a:rPr lang="en-US" baseline="-25000" dirty="0" err="1"/>
              <a:t>k</a:t>
            </a:r>
            <a:r>
              <a:rPr lang="en-US" dirty="0"/>
              <a:t>.  With binary dependent variables, they offer some of the same advantages that the Linear Probability Model (LPM) does – they give you a single number that expresses the effect of a variable on P(Y=1).  </a:t>
            </a:r>
          </a:p>
        </p:txBody>
      </p:sp>
    </p:spTree>
    <p:extLst>
      <p:ext uri="{BB962C8B-B14F-4D97-AF65-F5344CB8AC3E}">
        <p14:creationId xmlns:p14="http://schemas.microsoft.com/office/powerpoint/2010/main" val="1235648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dirty="0" smtClean="0"/>
              <a:t>Personally, I find marginal effects for categorical independent variables easier to understand and also more useful than marginal effects for continuous variables</a:t>
            </a:r>
          </a:p>
          <a:p>
            <a:r>
              <a:rPr lang="en-US" dirty="0" smtClean="0"/>
              <a:t>The ME </a:t>
            </a:r>
            <a:r>
              <a:rPr lang="en-US" dirty="0"/>
              <a:t>for categorical variables </a:t>
            </a:r>
            <a:r>
              <a:rPr lang="en-US" dirty="0" smtClean="0"/>
              <a:t>shows </a:t>
            </a:r>
            <a:r>
              <a:rPr lang="en-US" dirty="0"/>
              <a:t>how P(Y=1) changes as the categorical variable changes from 0 to </a:t>
            </a:r>
            <a:r>
              <a:rPr lang="en-US" dirty="0" smtClean="0"/>
              <a:t>1, after controlling in some way for the other variables in the model.</a:t>
            </a:r>
            <a:r>
              <a:rPr lang="en-US" dirty="0"/>
              <a:t> </a:t>
            </a:r>
            <a:endParaRPr lang="en-US" dirty="0" smtClean="0"/>
          </a:p>
          <a:p>
            <a:pPr lvl="1"/>
            <a:r>
              <a:rPr lang="en-US" sz="2200" dirty="0" smtClean="0"/>
              <a:t>With a dichotomous independent variable, the marginal effect is the difference in the adjusted predictions for the two groups, e.g. for black people and for white people.</a:t>
            </a:r>
          </a:p>
          <a:p>
            <a:r>
              <a:rPr lang="en-US" dirty="0" smtClean="0"/>
              <a:t>There are different ways of controlling for the other variables in the model. We will illustrate how they work for both Adjusted Predictions &amp; Marginal Effects.</a:t>
            </a:r>
            <a:endParaRPr lang="en-US" dirty="0"/>
          </a:p>
          <a:p>
            <a:endParaRPr lang="en-US" dirty="0"/>
          </a:p>
        </p:txBody>
      </p:sp>
    </p:spTree>
    <p:extLst>
      <p:ext uri="{BB962C8B-B14F-4D97-AF65-F5344CB8AC3E}">
        <p14:creationId xmlns:p14="http://schemas.microsoft.com/office/powerpoint/2010/main" val="28299225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4400" dirty="0"/>
          </a:p>
        </p:txBody>
      </p:sp>
      <p:pic>
        <p:nvPicPr>
          <p:cNvPr id="10242"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533398" y="2057398"/>
            <a:ext cx="7431090" cy="2627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368140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APMs - Adjusted Predictions at the Means</a:t>
            </a:r>
            <a:endParaRPr lang="en-US" sz="3200" dirty="0"/>
          </a:p>
        </p:txBody>
      </p:sp>
      <p:pic>
        <p:nvPicPr>
          <p:cNvPr id="1027"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33399" y="1523998"/>
            <a:ext cx="7431704" cy="4468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148240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MEMs – Marginal Effects at the Means</a:t>
            </a:r>
            <a:endParaRPr lang="en-US" sz="3600" dirty="0"/>
          </a:p>
        </p:txBody>
      </p:sp>
      <p:pic>
        <p:nvPicPr>
          <p:cNvPr id="11266"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533398" y="1752599"/>
            <a:ext cx="7431090" cy="35994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767224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sz="2400" dirty="0" smtClean="0"/>
              <a:t>The results tell us that, if you had two otherwise-average individuals, one white, one black, the black’s probability of having diabetes would be 2.9 percentage points higher (Black APM = .0585, white APM = .0294, MEM = .0585 - .0294 = .029).</a:t>
            </a:r>
          </a:p>
          <a:p>
            <a:endParaRPr lang="en-US" sz="2400" dirty="0" smtClean="0"/>
          </a:p>
          <a:p>
            <a:r>
              <a:rPr lang="en-US" sz="2400" dirty="0" smtClean="0"/>
              <a:t>And what do we mean by average? With APMs &amp; MEMs, average is defined as having the mean value for the other independent variables in the model, i.e. 47.57 years old, 10.5 percent black, and 52.5 percent female.</a:t>
            </a:r>
            <a:endParaRPr lang="en-US" sz="2400" dirty="0"/>
          </a:p>
          <a:p>
            <a:endParaRPr lang="en-US" sz="2400" dirty="0"/>
          </a:p>
        </p:txBody>
      </p:sp>
    </p:spTree>
    <p:extLst>
      <p:ext uri="{BB962C8B-B14F-4D97-AF65-F5344CB8AC3E}">
        <p14:creationId xmlns:p14="http://schemas.microsoft.com/office/powerpoint/2010/main" val="30484703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 if we didn’t have the margins command, we could compute the APMs and the MEM for race as follows. Just plug in the values for the coefficients from the logistic regression and the mean values for the variables other than race.</a:t>
            </a:r>
          </a:p>
          <a:p>
            <a:endParaRPr lang="en-US" dirty="0"/>
          </a:p>
          <a:p>
            <a:endParaRPr lang="en-US"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193" y="3200396"/>
            <a:ext cx="7133846" cy="26085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084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This presentation therefore tries to do the following</a:t>
            </a:r>
          </a:p>
          <a:p>
            <a:endParaRPr lang="en-US" dirty="0" smtClean="0"/>
          </a:p>
          <a:p>
            <a:pPr lvl="1"/>
            <a:r>
              <a:rPr lang="en-US" dirty="0" smtClean="0"/>
              <a:t>Briefly explain what adjusted predictions and marginal effects are, and how they can contribute to the interpretation of results</a:t>
            </a:r>
          </a:p>
          <a:p>
            <a:pPr lvl="1"/>
            <a:endParaRPr lang="en-US" dirty="0" smtClean="0"/>
          </a:p>
          <a:p>
            <a:pPr lvl="1"/>
            <a:r>
              <a:rPr lang="en-US" dirty="0" smtClean="0"/>
              <a:t>Explain what factor variables (introduced in Stata 11) are, and why their use is often critical for obtaining correct results</a:t>
            </a:r>
          </a:p>
          <a:p>
            <a:pPr lvl="1"/>
            <a:endParaRPr lang="en-US" dirty="0"/>
          </a:p>
          <a:p>
            <a:pPr lvl="1"/>
            <a:r>
              <a:rPr lang="en-US" dirty="0" smtClean="0"/>
              <a:t>Explain some of the different approaches to adjusted predictions and marginal effects, and the pros and cons of each: </a:t>
            </a:r>
          </a:p>
          <a:p>
            <a:pPr lvl="2"/>
            <a:r>
              <a:rPr lang="en-US" dirty="0" smtClean="0"/>
              <a:t>APMs (Adjusted Predictions at the Means)</a:t>
            </a:r>
          </a:p>
          <a:p>
            <a:pPr lvl="2"/>
            <a:r>
              <a:rPr lang="en-US" dirty="0" smtClean="0"/>
              <a:t>AAPs (Average Adjusted Predictions)</a:t>
            </a:r>
          </a:p>
          <a:p>
            <a:pPr lvl="2"/>
            <a:r>
              <a:rPr lang="en-US" dirty="0" smtClean="0"/>
              <a:t>APRs (Adjusted Predictions at Representative values)</a:t>
            </a:r>
          </a:p>
          <a:p>
            <a:pPr lvl="2"/>
            <a:r>
              <a:rPr lang="en-US" dirty="0" smtClean="0"/>
              <a:t>MEMs (Marginal </a:t>
            </a:r>
            <a:r>
              <a:rPr lang="en-US" dirty="0"/>
              <a:t>E</a:t>
            </a:r>
            <a:r>
              <a:rPr lang="en-US" dirty="0" smtClean="0"/>
              <a:t>ffects at the Means)</a:t>
            </a:r>
          </a:p>
          <a:p>
            <a:pPr lvl="2"/>
            <a:r>
              <a:rPr lang="en-US" dirty="0" smtClean="0"/>
              <a:t>AMEs (Average Marginal Effects) </a:t>
            </a:r>
            <a:endParaRPr lang="en-US" dirty="0"/>
          </a:p>
          <a:p>
            <a:pPr lvl="2"/>
            <a:r>
              <a:rPr lang="en-US" dirty="0" smtClean="0"/>
              <a:t>MERs (Marginal Effects at Representative values)</a:t>
            </a:r>
            <a:endParaRPr lang="en-US" dirty="0"/>
          </a:p>
        </p:txBody>
      </p:sp>
    </p:spTree>
    <p:extLst>
      <p:ext uri="{BB962C8B-B14F-4D97-AF65-F5344CB8AC3E}">
        <p14:creationId xmlns:p14="http://schemas.microsoft.com/office/powerpoint/2010/main" val="4906988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MEMs are easy to explain. They have been widely used. Indeed, for a long time, MEMs were the only option with Stata, because that is all the old </a:t>
            </a:r>
            <a:r>
              <a:rPr lang="en-US" dirty="0" err="1" smtClean="0"/>
              <a:t>mfx</a:t>
            </a:r>
            <a:r>
              <a:rPr lang="en-US" dirty="0" smtClean="0"/>
              <a:t> command supported.</a:t>
            </a:r>
          </a:p>
          <a:p>
            <a:endParaRPr lang="en-US" dirty="0" smtClean="0"/>
          </a:p>
          <a:p>
            <a:r>
              <a:rPr lang="en-US" dirty="0" smtClean="0"/>
              <a:t>But, many do not like MEMs. While there are people who are 47.57 years old, there is nobody who is 10.5 percent black or 52.5 percent female. </a:t>
            </a:r>
          </a:p>
          <a:p>
            <a:endParaRPr lang="en-US" dirty="0"/>
          </a:p>
          <a:p>
            <a:r>
              <a:rPr lang="en-US" dirty="0" smtClean="0"/>
              <a:t>Further, the means are only one of many possible sets of values that could be used – and a set of values that no real person could actually have seems troublesome.</a:t>
            </a:r>
          </a:p>
          <a:p>
            <a:endParaRPr lang="en-US" dirty="0" smtClean="0"/>
          </a:p>
          <a:p>
            <a:r>
              <a:rPr lang="en-US" dirty="0" smtClean="0"/>
              <a:t>For these and other reasons, many researchers prefer AAPs &amp; AMEs.</a:t>
            </a:r>
            <a:endParaRPr lang="en-US" dirty="0"/>
          </a:p>
        </p:txBody>
      </p:sp>
    </p:spTree>
    <p:extLst>
      <p:ext uri="{BB962C8B-B14F-4D97-AF65-F5344CB8AC3E}">
        <p14:creationId xmlns:p14="http://schemas.microsoft.com/office/powerpoint/2010/main" val="26812788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AAPs - Average Adjusted Predictions</a:t>
            </a:r>
            <a:endParaRPr lang="en-US" sz="3600" dirty="0"/>
          </a:p>
        </p:txBody>
      </p:sp>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609599" y="2057398"/>
            <a:ext cx="7431704" cy="372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476851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AMEs – Average Marginal Effects</a:t>
            </a:r>
            <a:endParaRPr lang="en-US" sz="4400" dirty="0"/>
          </a:p>
        </p:txBody>
      </p:sp>
      <p:pic>
        <p:nvPicPr>
          <p:cNvPr id="12290"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609598" y="2133598"/>
            <a:ext cx="7431090" cy="27343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3386988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Intuitively, the AME for black is computed as follows:</a:t>
            </a:r>
          </a:p>
          <a:p>
            <a:endParaRPr lang="en-US" dirty="0" smtClean="0"/>
          </a:p>
          <a:p>
            <a:pPr lvl="1"/>
            <a:r>
              <a:rPr lang="en-US" dirty="0" smtClean="0"/>
              <a:t>Go to the first case. Treat that person as though s/he were white, regardless of what the person’s race actually is. Leave all other independent variable values as is. Compute the probability this person (if he or she were white) would have diabetes</a:t>
            </a:r>
          </a:p>
          <a:p>
            <a:pPr lvl="1"/>
            <a:endParaRPr lang="en-US" dirty="0" smtClean="0"/>
          </a:p>
          <a:p>
            <a:pPr lvl="1"/>
            <a:r>
              <a:rPr lang="en-US" dirty="0" smtClean="0"/>
              <a:t>Now do the same thing, this time treating the person as though they were black. </a:t>
            </a:r>
          </a:p>
          <a:p>
            <a:pPr lvl="1"/>
            <a:endParaRPr lang="en-US" dirty="0" smtClean="0"/>
          </a:p>
          <a:p>
            <a:pPr lvl="1"/>
            <a:r>
              <a:rPr lang="en-US" dirty="0" smtClean="0"/>
              <a:t>The difference in the two probabilities just computed is the marginal effect for that case</a:t>
            </a:r>
          </a:p>
          <a:p>
            <a:pPr lvl="1"/>
            <a:endParaRPr lang="en-US" dirty="0" smtClean="0"/>
          </a:p>
          <a:p>
            <a:pPr lvl="1"/>
            <a:r>
              <a:rPr lang="en-US" dirty="0" smtClean="0"/>
              <a:t>Repeat the process for every case in the sample</a:t>
            </a:r>
          </a:p>
          <a:p>
            <a:pPr lvl="1"/>
            <a:endParaRPr lang="en-US" dirty="0" smtClean="0"/>
          </a:p>
          <a:p>
            <a:pPr lvl="1"/>
            <a:r>
              <a:rPr lang="en-US" dirty="0" smtClean="0"/>
              <a:t>Compute the average of all the marginal effects you have computed. This gives you the AME for black.</a:t>
            </a:r>
          </a:p>
        </p:txBody>
      </p:sp>
    </p:spTree>
    <p:extLst>
      <p:ext uri="{BB962C8B-B14F-4D97-AF65-F5344CB8AC3E}">
        <p14:creationId xmlns:p14="http://schemas.microsoft.com/office/powerpoint/2010/main" val="290992472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38200" y="1524000"/>
            <a:ext cx="7239000" cy="48892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3421058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42900" lvl="1">
              <a:buClr>
                <a:schemeClr val="accent1"/>
              </a:buClr>
            </a:pPr>
            <a:r>
              <a:rPr lang="en-US" dirty="0" smtClean="0"/>
              <a:t>In </a:t>
            </a:r>
            <a:r>
              <a:rPr lang="en-US" dirty="0"/>
              <a:t>effect, you are comparing two hypothetical populations – one all white, one all black – that have the exact same values on the other independent variables in the model</a:t>
            </a:r>
            <a:r>
              <a:rPr lang="en-US" dirty="0" smtClean="0"/>
              <a:t>.</a:t>
            </a:r>
          </a:p>
          <a:p>
            <a:pPr marL="342900" lvl="1">
              <a:buClr>
                <a:schemeClr val="accent1"/>
              </a:buClr>
            </a:pPr>
            <a:endParaRPr lang="en-US" dirty="0" smtClean="0"/>
          </a:p>
          <a:p>
            <a:pPr marL="342900" lvl="1">
              <a:buClr>
                <a:schemeClr val="accent1"/>
              </a:buClr>
            </a:pPr>
            <a:r>
              <a:rPr lang="en-US" dirty="0" smtClean="0"/>
              <a:t>Since the only difference between these two populations is their race, race must be the cause of the differences in their likelihood of diabetes.</a:t>
            </a:r>
          </a:p>
          <a:p>
            <a:pPr marL="342900" lvl="1">
              <a:buClr>
                <a:schemeClr val="accent1"/>
              </a:buClr>
            </a:pPr>
            <a:endParaRPr lang="en-US" dirty="0" smtClean="0"/>
          </a:p>
          <a:p>
            <a:pPr marL="342900" lvl="1">
              <a:buClr>
                <a:schemeClr val="accent1"/>
              </a:buClr>
            </a:pPr>
            <a:r>
              <a:rPr lang="en-US" dirty="0" smtClean="0"/>
              <a:t>Many people like the fact that all of the data is being used, not just the means, and feel that this leads to superior estimates.</a:t>
            </a:r>
          </a:p>
          <a:p>
            <a:pPr marL="342900" lvl="1">
              <a:buClr>
                <a:schemeClr val="accent1"/>
              </a:buClr>
            </a:pPr>
            <a:endParaRPr lang="en-US" dirty="0" smtClean="0"/>
          </a:p>
          <a:p>
            <a:pPr marL="342900" lvl="1">
              <a:buClr>
                <a:schemeClr val="accent1"/>
              </a:buClr>
            </a:pPr>
            <a:r>
              <a:rPr lang="en-US" dirty="0" smtClean="0"/>
              <a:t>Others, however, are not convinced that treating men as though they are women, and women as though they are men, really is a better way of computing marginal effects.</a:t>
            </a:r>
            <a:endParaRPr lang="en-US" dirty="0"/>
          </a:p>
          <a:p>
            <a:endParaRPr lang="en-US" dirty="0"/>
          </a:p>
        </p:txBody>
      </p:sp>
    </p:spTree>
    <p:extLst>
      <p:ext uri="{BB962C8B-B14F-4D97-AF65-F5344CB8AC3E}">
        <p14:creationId xmlns:p14="http://schemas.microsoft.com/office/powerpoint/2010/main" val="388059379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biggest problem with both of the last two approaches, however, may be that they only produce a single estimate of the marginal effect. However “average” is defined, averages can obscure difference in effects across cases.</a:t>
            </a:r>
          </a:p>
          <a:p>
            <a:endParaRPr lang="en-US" dirty="0" smtClean="0"/>
          </a:p>
          <a:p>
            <a:r>
              <a:rPr lang="en-US" dirty="0" smtClean="0"/>
              <a:t>In reality, the effect that variables like race have on the probability of success varies with the characteristics of the person, e.g. racial differences could be much greater for older people than for younger.</a:t>
            </a:r>
          </a:p>
          <a:p>
            <a:endParaRPr lang="en-US" dirty="0" smtClean="0"/>
          </a:p>
          <a:p>
            <a:r>
              <a:rPr lang="en-US" dirty="0" smtClean="0"/>
              <a:t>If we really only want a single number for the effect of race, we might as well just estimate an OLS regression, as OLS coefficients and AMEs are often very similar to each other.</a:t>
            </a:r>
            <a:endParaRPr lang="en-US" dirty="0"/>
          </a:p>
        </p:txBody>
      </p:sp>
    </p:spTree>
    <p:extLst>
      <p:ext uri="{BB962C8B-B14F-4D97-AF65-F5344CB8AC3E}">
        <p14:creationId xmlns:p14="http://schemas.microsoft.com/office/powerpoint/2010/main" val="206134862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400" dirty="0" smtClean="0"/>
              <a:t>APRs (Adjusted Predictions at Representative values) &amp; MERs (Marginal Effects at Representative Values) may therefore often be a superior alternative. </a:t>
            </a:r>
          </a:p>
          <a:p>
            <a:endParaRPr lang="en-US" sz="2400" dirty="0" smtClean="0"/>
          </a:p>
          <a:p>
            <a:r>
              <a:rPr lang="en-US" sz="2400" dirty="0" smtClean="0"/>
              <a:t>APRs/MERs can be both intuitively meaningful, while showing how the effects of variables vary by other characteristics of the individual.</a:t>
            </a:r>
          </a:p>
          <a:p>
            <a:endParaRPr lang="en-US" sz="2400" dirty="0" smtClean="0"/>
          </a:p>
          <a:p>
            <a:r>
              <a:rPr lang="en-US" sz="2400" dirty="0" smtClean="0"/>
              <a:t>With APRs/MERs, you choose ranges of values for one or more variables, and then see how the marginal effects differ across that range.</a:t>
            </a:r>
            <a:endParaRPr lang="en-US" sz="2400" dirty="0"/>
          </a:p>
        </p:txBody>
      </p:sp>
    </p:spTree>
    <p:extLst>
      <p:ext uri="{BB962C8B-B14F-4D97-AF65-F5344CB8AC3E}">
        <p14:creationId xmlns:p14="http://schemas.microsoft.com/office/powerpoint/2010/main" val="387633899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APRs – Adjusted Predictions at Representative values</a:t>
            </a:r>
            <a:endParaRPr lang="en-US" sz="2800" dirty="0"/>
          </a:p>
        </p:txBody>
      </p:sp>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92947" y="1295399"/>
            <a:ext cx="6539899" cy="5242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225391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MERs – Marginal Effects at Representative values</a:t>
            </a:r>
            <a:endParaRPr lang="en-US" sz="2800" dirty="0"/>
          </a:p>
        </p:txBody>
      </p:sp>
      <p:pic>
        <p:nvPicPr>
          <p:cNvPr id="13314"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761998" y="1219199"/>
            <a:ext cx="6242116" cy="5032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41833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NHANES II</a:t>
            </a:r>
            <a:r>
              <a:rPr lang="en-US" dirty="0" smtClean="0"/>
              <a:t> Data (1976-1980)</a:t>
            </a:r>
            <a:endParaRPr lang="en-US" dirty="0"/>
          </a:p>
        </p:txBody>
      </p:sp>
      <p:sp>
        <p:nvSpPr>
          <p:cNvPr id="3" name="Content Placeholder 2"/>
          <p:cNvSpPr>
            <a:spLocks noGrp="1"/>
          </p:cNvSpPr>
          <p:nvPr>
            <p:ph idx="1"/>
          </p:nvPr>
        </p:nvSpPr>
        <p:spPr/>
        <p:txBody>
          <a:bodyPr/>
          <a:lstStyle/>
          <a:p>
            <a:r>
              <a:rPr lang="en-US" dirty="0"/>
              <a:t>These examples use </a:t>
            </a:r>
            <a:r>
              <a:rPr lang="en-US" dirty="0" smtClean="0"/>
              <a:t>the Second </a:t>
            </a:r>
            <a:r>
              <a:rPr lang="en-US" dirty="0"/>
              <a:t>National Health and Nutrition Examination Survey (NHANES II</a:t>
            </a:r>
            <a:r>
              <a:rPr lang="en-US" dirty="0" smtClean="0"/>
              <a:t>) which was conducted in the mid to late 1970s. Stata provides online access to an adults-only extract from these data.</a:t>
            </a:r>
          </a:p>
          <a:p>
            <a:r>
              <a:rPr lang="en-US" dirty="0" smtClean="0"/>
              <a:t>More on the study can be found </a:t>
            </a:r>
            <a:r>
              <a:rPr lang="en-US" dirty="0"/>
              <a:t>at </a:t>
            </a:r>
            <a:r>
              <a:rPr lang="en-US" dirty="0">
                <a:hlinkClick r:id="rId2"/>
              </a:rPr>
              <a:t>https://wwwn.cdc.gov/nchs/nhanes/nhanes2</a:t>
            </a:r>
            <a:r>
              <a:rPr lang="en-US" dirty="0" smtClean="0">
                <a:hlinkClick r:id="rId2"/>
              </a:rPr>
              <a:t>/</a:t>
            </a:r>
            <a:r>
              <a:rPr lang="en-US" dirty="0" smtClean="0"/>
              <a:t> </a:t>
            </a:r>
          </a:p>
          <a:p>
            <a:r>
              <a:rPr lang="en-US" dirty="0" smtClean="0"/>
              <a:t>Survey weights should be used with these data, but to keep things simple I do not use them here. The use of weights modestly changes the results</a:t>
            </a:r>
          </a:p>
          <a:p>
            <a:r>
              <a:rPr lang="en-US" dirty="0" smtClean="0"/>
              <a:t>Unfortunately, diabetes rates have skyrocketed over the past few decades! A more current data set would probably show much higher rates of diabetes than this analysis using </a:t>
            </a:r>
            <a:r>
              <a:rPr lang="en-US" dirty="0" err="1" smtClean="0"/>
              <a:t>Nhanes</a:t>
            </a:r>
            <a:r>
              <a:rPr lang="en-US" dirty="0" smtClean="0"/>
              <a:t> II does.</a:t>
            </a:r>
            <a:endParaRPr lang="en-US" dirty="0"/>
          </a:p>
        </p:txBody>
      </p:sp>
    </p:spTree>
    <p:extLst>
      <p:ext uri="{BB962C8B-B14F-4D97-AF65-F5344CB8AC3E}">
        <p14:creationId xmlns:p14="http://schemas.microsoft.com/office/powerpoint/2010/main" val="33513948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Earlier, the AME for black was 4 percent, i.e. on average blacks’ probability of having diabetes is 4 percentage points higher than it is for whites.</a:t>
            </a:r>
          </a:p>
          <a:p>
            <a:endParaRPr lang="en-US" dirty="0" smtClean="0"/>
          </a:p>
          <a:p>
            <a:r>
              <a:rPr lang="en-US" dirty="0" smtClean="0"/>
              <a:t>But, when we estimate marginal effects for different ages, we see that the effect of black differs greatly by age. It is less than 1 percentage point for 20 year olds and almost 9 percentage points for those aged 70.</a:t>
            </a:r>
          </a:p>
          <a:p>
            <a:endParaRPr lang="en-US" dirty="0" smtClean="0"/>
          </a:p>
          <a:p>
            <a:r>
              <a:rPr lang="en-US" dirty="0" smtClean="0"/>
              <a:t>Similarly, while the AME for gender was only 0.6 percent, at different ages the effect is much smaller or much higher than that.</a:t>
            </a:r>
          </a:p>
          <a:p>
            <a:endParaRPr lang="en-US" dirty="0" smtClean="0"/>
          </a:p>
          <a:p>
            <a:r>
              <a:rPr lang="en-US" dirty="0" smtClean="0"/>
              <a:t>In a large model, it may be cumbersome to specify representative values for every variable, but you can do so for those of greatest interest.</a:t>
            </a:r>
          </a:p>
          <a:p>
            <a:pPr lvl="1"/>
            <a:r>
              <a:rPr lang="en-US" dirty="0" smtClean="0"/>
              <a:t>For other variables you have to set them to their means, or use average adjusted predictions, or use some other approach.</a:t>
            </a:r>
          </a:p>
          <a:p>
            <a:endParaRPr lang="en-US" dirty="0"/>
          </a:p>
        </p:txBody>
      </p:sp>
    </p:spTree>
    <p:extLst>
      <p:ext uri="{BB962C8B-B14F-4D97-AF65-F5344CB8AC3E}">
        <p14:creationId xmlns:p14="http://schemas.microsoft.com/office/powerpoint/2010/main" val="184093471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Graphing results</a:t>
            </a:r>
            <a:endParaRPr lang="en-US" dirty="0"/>
          </a:p>
        </p:txBody>
      </p:sp>
      <p:sp>
        <p:nvSpPr>
          <p:cNvPr id="3" name="Content Placeholder 2"/>
          <p:cNvSpPr>
            <a:spLocks noGrp="1"/>
          </p:cNvSpPr>
          <p:nvPr>
            <p:ph idx="1"/>
          </p:nvPr>
        </p:nvSpPr>
        <p:spPr/>
        <p:txBody>
          <a:bodyPr>
            <a:normAutofit/>
          </a:bodyPr>
          <a:lstStyle/>
          <a:p>
            <a:r>
              <a:rPr lang="en-US" sz="2400" dirty="0" smtClean="0"/>
              <a:t>The output from the margins command can be very difficult to read. It can be like looking at a 5 dimensional crosstab where none of the variables have value labels</a:t>
            </a:r>
          </a:p>
          <a:p>
            <a:r>
              <a:rPr lang="en-US" sz="2400" dirty="0" smtClean="0"/>
              <a:t>The </a:t>
            </a:r>
            <a:r>
              <a:rPr lang="en-US" sz="2400" dirty="0" err="1" smtClean="0"/>
              <a:t>marginsplot</a:t>
            </a:r>
            <a:r>
              <a:rPr lang="en-US" sz="2400" dirty="0" smtClean="0"/>
              <a:t> command introduced in Stata 12 makes it easy to create a visual display of results.</a:t>
            </a:r>
          </a:p>
          <a:p>
            <a:endParaRPr lang="en-US" sz="2400" dirty="0" smtClean="0"/>
          </a:p>
          <a:p>
            <a:endParaRPr lang="en-US" sz="2400" dirty="0" smtClean="0"/>
          </a:p>
          <a:p>
            <a:endParaRPr lang="en-US" sz="2400" dirty="0"/>
          </a:p>
          <a:p>
            <a:endParaRPr lang="en-US" sz="2400" dirty="0" smtClean="0"/>
          </a:p>
          <a:p>
            <a:endParaRPr lang="en-US" sz="24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3886200"/>
            <a:ext cx="7675563"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463584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143000" y="1713306"/>
            <a:ext cx="6172200" cy="4518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210623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more complicated example</a:t>
            </a:r>
            <a:endParaRPr lang="en-US" dirty="0"/>
          </a:p>
        </p:txBody>
      </p:sp>
      <p:pic>
        <p:nvPicPr>
          <p:cNvPr id="1028" name="Picture 4"/>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33398" y="1219198"/>
            <a:ext cx="5350385" cy="5361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421606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990600" y="1601736"/>
            <a:ext cx="6172200" cy="4518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1181574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Marginal effects of interaction terms</a:t>
            </a:r>
            <a:endParaRPr lang="en-US" sz="4000" dirty="0"/>
          </a:p>
        </p:txBody>
      </p:sp>
      <p:sp>
        <p:nvSpPr>
          <p:cNvPr id="3" name="Content Placeholder 2"/>
          <p:cNvSpPr>
            <a:spLocks noGrp="1"/>
          </p:cNvSpPr>
          <p:nvPr>
            <p:ph idx="1"/>
          </p:nvPr>
        </p:nvSpPr>
        <p:spPr/>
        <p:txBody>
          <a:bodyPr/>
          <a:lstStyle/>
          <a:p>
            <a:r>
              <a:rPr lang="en-US" sz="2000" dirty="0" smtClean="0"/>
              <a:t>People often ask what the marginal effect of an interaction term is. </a:t>
            </a:r>
            <a:r>
              <a:rPr lang="en-US" sz="2000" dirty="0" err="1" smtClean="0"/>
              <a:t>Stata’s</a:t>
            </a:r>
            <a:r>
              <a:rPr lang="en-US" sz="2000" dirty="0" smtClean="0"/>
              <a:t> margins command replies: there isn’t one. You just have the marginal effects of the component terms. The value of the interaction term can’t change independently of the values of the component terms, so you can’t estimate a separate effect for the interaction</a:t>
            </a:r>
            <a:r>
              <a:rPr lang="en-US" dirty="0" smtClean="0"/>
              <a:t>.</a:t>
            </a:r>
          </a:p>
          <a:p>
            <a:pPr marL="114300" indent="0">
              <a:buNone/>
            </a:pPr>
            <a:endParaRPr lang="en-US"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4399" y="3581400"/>
            <a:ext cx="7011231"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872485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For more on marginal effects and interactions, See Vince Wiggins’ </a:t>
            </a:r>
            <a:r>
              <a:rPr lang="en-US" dirty="0"/>
              <a:t>excellent discussion at</a:t>
            </a:r>
            <a:br>
              <a:rPr lang="en-US" dirty="0"/>
            </a:br>
            <a:r>
              <a:rPr lang="en-US" dirty="0"/>
              <a:t/>
            </a:r>
            <a:br>
              <a:rPr lang="en-US" dirty="0"/>
            </a:br>
            <a:r>
              <a:rPr lang="en-US" sz="2000" dirty="0">
                <a:hlinkClick r:id="rId2"/>
              </a:rPr>
              <a:t>http://</a:t>
            </a:r>
            <a:r>
              <a:rPr lang="en-US" sz="2000" dirty="0" smtClean="0">
                <a:hlinkClick r:id="rId2"/>
              </a:rPr>
              <a:t>www.stata.com/statalist/archive/2013-01/msg00293.html</a:t>
            </a:r>
            <a:r>
              <a:rPr lang="en-US" sz="2000" dirty="0" smtClean="0"/>
              <a:t> </a:t>
            </a:r>
            <a:endParaRPr lang="en-US" sz="2000" dirty="0"/>
          </a:p>
        </p:txBody>
      </p:sp>
    </p:spTree>
    <p:extLst>
      <p:ext uri="{BB962C8B-B14F-4D97-AF65-F5344CB8AC3E}">
        <p14:creationId xmlns:p14="http://schemas.microsoft.com/office/powerpoint/2010/main" val="76263046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few other points</a:t>
            </a:r>
            <a:endParaRPr lang="en-US" dirty="0"/>
          </a:p>
        </p:txBody>
      </p:sp>
      <p:sp>
        <p:nvSpPr>
          <p:cNvPr id="3" name="Content Placeholder 2"/>
          <p:cNvSpPr>
            <a:spLocks noGrp="1"/>
          </p:cNvSpPr>
          <p:nvPr>
            <p:ph idx="1"/>
          </p:nvPr>
        </p:nvSpPr>
        <p:spPr/>
        <p:txBody>
          <a:bodyPr>
            <a:normAutofit fontScale="92500" lnSpcReduction="20000"/>
          </a:bodyPr>
          <a:lstStyle/>
          <a:p>
            <a:r>
              <a:rPr lang="en-US" sz="2000" dirty="0" smtClean="0"/>
              <a:t>Margins would also give the wrong answers if you did not use factor variables. You should use margins because older commands, like adjust and </a:t>
            </a:r>
            <a:r>
              <a:rPr lang="en-US" sz="2000" dirty="0" err="1" smtClean="0"/>
              <a:t>mfx</a:t>
            </a:r>
            <a:r>
              <a:rPr lang="en-US" sz="2000" dirty="0" smtClean="0"/>
              <a:t>, do not support the use of factor variables</a:t>
            </a:r>
          </a:p>
          <a:p>
            <a:endParaRPr lang="en-US" sz="2000" dirty="0" smtClean="0"/>
          </a:p>
          <a:p>
            <a:r>
              <a:rPr lang="en-US" sz="2000" dirty="0" smtClean="0"/>
              <a:t>Margins supports the use of the </a:t>
            </a:r>
            <a:r>
              <a:rPr lang="en-US" sz="2000" dirty="0" err="1" smtClean="0"/>
              <a:t>svy</a:t>
            </a:r>
            <a:r>
              <a:rPr lang="en-US" sz="2000" dirty="0" smtClean="0"/>
              <a:t>: prefix with </a:t>
            </a:r>
            <a:r>
              <a:rPr lang="en-US" sz="2000" dirty="0" err="1" smtClean="0"/>
              <a:t>svyset</a:t>
            </a:r>
            <a:r>
              <a:rPr lang="en-US" sz="2000" dirty="0" smtClean="0"/>
              <a:t> data. Some older commands, like adjust, do not.</a:t>
            </a:r>
          </a:p>
          <a:p>
            <a:endParaRPr lang="en-US" sz="2000" dirty="0" smtClean="0"/>
          </a:p>
          <a:p>
            <a:r>
              <a:rPr lang="en-US" sz="2000" dirty="0" smtClean="0"/>
              <a:t>With older versions of Stata, margins is, unfortunately, more difficult to use with multiple-outcome commands like </a:t>
            </a:r>
            <a:r>
              <a:rPr lang="en-US" sz="2000" dirty="0" err="1" smtClean="0"/>
              <a:t>ologit</a:t>
            </a:r>
            <a:r>
              <a:rPr lang="en-US" sz="2000" dirty="0" smtClean="0"/>
              <a:t> or </a:t>
            </a:r>
            <a:r>
              <a:rPr lang="en-US" sz="2000" dirty="0" err="1" smtClean="0"/>
              <a:t>mlogit</a:t>
            </a:r>
            <a:r>
              <a:rPr lang="en-US" sz="2000" dirty="0" smtClean="0"/>
              <a:t>. But this is also true of many older commands like adjust.  Stata 14 made it much easier to use margins with multiple outcome commands.</a:t>
            </a:r>
          </a:p>
          <a:p>
            <a:endParaRPr lang="en-US" sz="2000" dirty="0"/>
          </a:p>
          <a:p>
            <a:r>
              <a:rPr lang="en-US" sz="2000" dirty="0" smtClean="0"/>
              <a:t>In the past the xi: prefix was used instead of factor variables. In most cases, </a:t>
            </a:r>
            <a:r>
              <a:rPr lang="en-US" sz="2000" i="1" dirty="0"/>
              <a:t>d</a:t>
            </a:r>
            <a:r>
              <a:rPr lang="en-US" sz="2000" i="1" dirty="0" smtClean="0"/>
              <a:t>o not use xi: anymore</a:t>
            </a:r>
            <a:r>
              <a:rPr lang="en-US" sz="2000" dirty="0" smtClean="0"/>
              <a:t>. The output from xi: looks horrible. More critically, the xi: prefix will cause the same problems that computing dummy variables yourself does, i.e. margins will not know how variables are inter-related.</a:t>
            </a:r>
          </a:p>
        </p:txBody>
      </p:sp>
    </p:spTree>
    <p:extLst>
      <p:ext uri="{BB962C8B-B14F-4D97-AF65-F5344CB8AC3E}">
        <p14:creationId xmlns:p14="http://schemas.microsoft.com/office/powerpoint/2010/main" val="155110379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buClr>
                <a:srgbClr val="A9A57C"/>
              </a:buClr>
            </a:pPr>
            <a:r>
              <a:rPr lang="en-US" sz="2000" dirty="0">
                <a:solidFill>
                  <a:srgbClr val="2F2B20"/>
                </a:solidFill>
              </a:rPr>
              <a:t>Long &amp; </a:t>
            </a:r>
            <a:r>
              <a:rPr lang="en-US" sz="2000" dirty="0" err="1">
                <a:solidFill>
                  <a:srgbClr val="2F2B20"/>
                </a:solidFill>
              </a:rPr>
              <a:t>Freese’s</a:t>
            </a:r>
            <a:r>
              <a:rPr lang="en-US" sz="2000" dirty="0">
                <a:solidFill>
                  <a:srgbClr val="2F2B20"/>
                </a:solidFill>
              </a:rPr>
              <a:t> spost13 commands were rewritten to take advantage of margins. Commands like </a:t>
            </a:r>
            <a:r>
              <a:rPr lang="en-US" sz="2000" dirty="0" err="1">
                <a:solidFill>
                  <a:srgbClr val="2F2B20"/>
                </a:solidFill>
              </a:rPr>
              <a:t>mtable</a:t>
            </a:r>
            <a:r>
              <a:rPr lang="en-US" sz="2000" dirty="0">
                <a:solidFill>
                  <a:srgbClr val="2F2B20"/>
                </a:solidFill>
              </a:rPr>
              <a:t> and </a:t>
            </a:r>
            <a:r>
              <a:rPr lang="en-US" sz="2000" dirty="0" err="1">
                <a:solidFill>
                  <a:srgbClr val="2F2B20"/>
                </a:solidFill>
              </a:rPr>
              <a:t>mchange</a:t>
            </a:r>
            <a:r>
              <a:rPr lang="en-US" sz="2000" dirty="0">
                <a:solidFill>
                  <a:srgbClr val="2F2B20"/>
                </a:solidFill>
              </a:rPr>
              <a:t> basically make it easy to execute several margins commands at once and to format the output. From within Stata type </a:t>
            </a:r>
            <a:r>
              <a:rPr lang="en-US" sz="2000" dirty="0" err="1">
                <a:solidFill>
                  <a:srgbClr val="2F2B20"/>
                </a:solidFill>
                <a:latin typeface="Courier New" panose="02070309020205020404" pitchFamily="49" charset="0"/>
                <a:cs typeface="Courier New" panose="02070309020205020404" pitchFamily="49" charset="0"/>
              </a:rPr>
              <a:t>findit</a:t>
            </a:r>
            <a:r>
              <a:rPr lang="en-US" sz="2000" dirty="0">
                <a:solidFill>
                  <a:srgbClr val="2F2B20"/>
                </a:solidFill>
                <a:latin typeface="Courier New" panose="02070309020205020404" pitchFamily="49" charset="0"/>
                <a:cs typeface="Courier New" panose="02070309020205020404" pitchFamily="49" charset="0"/>
              </a:rPr>
              <a:t> spost13_ado</a:t>
            </a:r>
            <a:r>
              <a:rPr lang="en-US" sz="2000" dirty="0">
                <a:solidFill>
                  <a:srgbClr val="2F2B20"/>
                </a:solidFill>
              </a:rPr>
              <a:t>. Their highly recommended book can be found </a:t>
            </a:r>
            <a:r>
              <a:rPr lang="en-US" sz="2000" dirty="0" smtClean="0">
                <a:solidFill>
                  <a:srgbClr val="2F2B20"/>
                </a:solidFill>
              </a:rPr>
              <a:t>at</a:t>
            </a:r>
            <a:br>
              <a:rPr lang="en-US" sz="2000" dirty="0" smtClean="0">
                <a:solidFill>
                  <a:srgbClr val="2F2B20"/>
                </a:solidFill>
              </a:rPr>
            </a:br>
            <a:r>
              <a:rPr lang="en-US" sz="2000" dirty="0" smtClean="0">
                <a:solidFill>
                  <a:srgbClr val="2F2B20"/>
                </a:solidFill>
              </a:rPr>
              <a:t/>
            </a:r>
            <a:br>
              <a:rPr lang="en-US" sz="2000" dirty="0" smtClean="0">
                <a:solidFill>
                  <a:srgbClr val="2F2B20"/>
                </a:solidFill>
              </a:rPr>
            </a:br>
            <a:r>
              <a:rPr lang="en-US" sz="2000" dirty="0" smtClean="0">
                <a:solidFill>
                  <a:srgbClr val="2F2B20"/>
                </a:solidFill>
                <a:hlinkClick r:id="rId2"/>
              </a:rPr>
              <a:t>http</a:t>
            </a:r>
            <a:r>
              <a:rPr lang="en-US" sz="2000" dirty="0">
                <a:solidFill>
                  <a:srgbClr val="2F2B20"/>
                </a:solidFill>
                <a:hlinkClick r:id="rId2"/>
              </a:rPr>
              <a:t>://www.stata.com/bookstore/regression-models-categorical-dependent-variables/</a:t>
            </a:r>
            <a:r>
              <a:rPr lang="en-US" sz="2000" dirty="0">
                <a:solidFill>
                  <a:srgbClr val="2F2B20"/>
                </a:solidFill>
              </a:rPr>
              <a:t> </a:t>
            </a:r>
            <a:endParaRPr lang="en-US" sz="2000" dirty="0" smtClean="0">
              <a:solidFill>
                <a:srgbClr val="2F2B20"/>
              </a:solidFill>
            </a:endParaRPr>
          </a:p>
          <a:p>
            <a:pPr lvl="0">
              <a:buClr>
                <a:srgbClr val="A9A57C"/>
              </a:buClr>
            </a:pPr>
            <a:endParaRPr lang="en-US" sz="2000" dirty="0">
              <a:solidFill>
                <a:srgbClr val="2F2B20"/>
              </a:solidFill>
            </a:endParaRPr>
          </a:p>
          <a:p>
            <a:pPr lvl="0">
              <a:buClr>
                <a:srgbClr val="A9A57C"/>
              </a:buClr>
            </a:pPr>
            <a:r>
              <a:rPr lang="en-US" sz="2000" dirty="0">
                <a:solidFill>
                  <a:srgbClr val="2F2B20"/>
                </a:solidFill>
              </a:rPr>
              <a:t>Patrick Royston’s </a:t>
            </a:r>
            <a:r>
              <a:rPr lang="en-US" sz="2000" dirty="0" err="1">
                <a:solidFill>
                  <a:srgbClr val="2F2B20"/>
                </a:solidFill>
              </a:rPr>
              <a:t>mcp</a:t>
            </a:r>
            <a:r>
              <a:rPr lang="en-US" sz="2000" dirty="0">
                <a:solidFill>
                  <a:srgbClr val="2F2B20"/>
                </a:solidFill>
              </a:rPr>
              <a:t> command (available from SSC) provides an excellent means for using margins with continuous variables and graphing the results. From within Stata type </a:t>
            </a:r>
            <a:r>
              <a:rPr lang="en-US" sz="2000" dirty="0" err="1">
                <a:solidFill>
                  <a:srgbClr val="2F2B20"/>
                </a:solidFill>
                <a:latin typeface="Courier New" panose="02070309020205020404" pitchFamily="49" charset="0"/>
                <a:cs typeface="Courier New" panose="02070309020205020404" pitchFamily="49" charset="0"/>
              </a:rPr>
              <a:t>findit</a:t>
            </a:r>
            <a:r>
              <a:rPr lang="en-US" sz="2000" dirty="0">
                <a:solidFill>
                  <a:srgbClr val="2F2B20"/>
                </a:solidFill>
                <a:latin typeface="Courier New" panose="02070309020205020404" pitchFamily="49" charset="0"/>
                <a:cs typeface="Courier New" panose="02070309020205020404" pitchFamily="49" charset="0"/>
              </a:rPr>
              <a:t> </a:t>
            </a:r>
            <a:r>
              <a:rPr lang="en-US" sz="2000" dirty="0" err="1">
                <a:solidFill>
                  <a:srgbClr val="2F2B20"/>
                </a:solidFill>
                <a:latin typeface="Courier New" panose="02070309020205020404" pitchFamily="49" charset="0"/>
                <a:cs typeface="Courier New" panose="02070309020205020404" pitchFamily="49" charset="0"/>
              </a:rPr>
              <a:t>mcp</a:t>
            </a:r>
            <a:r>
              <a:rPr lang="en-US" sz="2000" dirty="0">
                <a:solidFill>
                  <a:srgbClr val="2F2B20"/>
                </a:solidFill>
              </a:rPr>
              <a:t>. For more details see </a:t>
            </a:r>
            <a:r>
              <a:rPr lang="en-US" sz="2000" dirty="0" smtClean="0">
                <a:solidFill>
                  <a:srgbClr val="2F2B20"/>
                </a:solidFill>
              </a:rPr>
              <a:t/>
            </a:r>
            <a:br>
              <a:rPr lang="en-US" sz="2000" dirty="0" smtClean="0">
                <a:solidFill>
                  <a:srgbClr val="2F2B20"/>
                </a:solidFill>
              </a:rPr>
            </a:br>
            <a:r>
              <a:rPr lang="en-US" sz="2000" dirty="0" smtClean="0">
                <a:solidFill>
                  <a:srgbClr val="2F2B20"/>
                </a:solidFill>
              </a:rPr>
              <a:t/>
            </a:r>
            <a:br>
              <a:rPr lang="en-US" sz="2000" dirty="0" smtClean="0">
                <a:solidFill>
                  <a:srgbClr val="2F2B20"/>
                </a:solidFill>
              </a:rPr>
            </a:br>
            <a:r>
              <a:rPr lang="en-US" sz="2000" dirty="0" smtClean="0">
                <a:solidFill>
                  <a:srgbClr val="2F2B20"/>
                </a:solidFill>
                <a:hlinkClick r:id="rId3"/>
              </a:rPr>
              <a:t>http</a:t>
            </a:r>
            <a:r>
              <a:rPr lang="en-US" sz="2000" dirty="0">
                <a:solidFill>
                  <a:srgbClr val="2F2B20"/>
                </a:solidFill>
                <a:hlinkClick r:id="rId3"/>
              </a:rPr>
              <a:t>://www.stata-journal.com/article.html?article=gr0056</a:t>
            </a:r>
            <a:r>
              <a:rPr lang="en-US" sz="2000" dirty="0">
                <a:solidFill>
                  <a:srgbClr val="2F2B20"/>
                </a:solidFill>
              </a:rPr>
              <a:t> </a:t>
            </a:r>
          </a:p>
          <a:p>
            <a:endParaRPr lang="en-US" sz="2400" dirty="0"/>
          </a:p>
        </p:txBody>
      </p:sp>
    </p:spTree>
    <p:extLst>
      <p:ext uri="{BB962C8B-B14F-4D97-AF65-F5344CB8AC3E}">
        <p14:creationId xmlns:p14="http://schemas.microsoft.com/office/powerpoint/2010/main" val="406362679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p:txBody>
          <a:bodyPr>
            <a:normAutofit/>
          </a:bodyPr>
          <a:lstStyle/>
          <a:p>
            <a:pPr marL="457200" marR="0" indent="-457200">
              <a:spcBef>
                <a:spcPts val="0"/>
              </a:spcBef>
              <a:spcAft>
                <a:spcPts val="1200"/>
              </a:spcAft>
              <a:tabLst>
                <a:tab pos="-457200" algn="l"/>
              </a:tabLst>
            </a:pPr>
            <a:r>
              <a:rPr lang="en-US" sz="2000" dirty="0">
                <a:latin typeface="Times New Roman"/>
                <a:ea typeface="Times New Roman"/>
                <a:cs typeface="Times New Roman"/>
              </a:rPr>
              <a:t>Williams, Richard. 2012. “Using the margins command to estimate and interpret adjusted predictions and marginal effects.” </a:t>
            </a:r>
            <a:r>
              <a:rPr lang="en-US" sz="2000" u="sng" dirty="0">
                <a:latin typeface="Times New Roman"/>
                <a:ea typeface="Times New Roman"/>
                <a:cs typeface="Times New Roman"/>
              </a:rPr>
              <a:t>The Stata Journal</a:t>
            </a:r>
            <a:r>
              <a:rPr lang="en-US" sz="2000" dirty="0">
                <a:latin typeface="Times New Roman"/>
                <a:ea typeface="Times New Roman"/>
                <a:cs typeface="Times New Roman"/>
              </a:rPr>
              <a:t> 12(2):308-331</a:t>
            </a:r>
            <a:r>
              <a:rPr lang="en-US" sz="2000" dirty="0" smtClean="0">
                <a:latin typeface="Times New Roman"/>
                <a:ea typeface="Times New Roman"/>
                <a:cs typeface="Times New Roman"/>
              </a:rPr>
              <a:t>. Available </a:t>
            </a:r>
            <a:r>
              <a:rPr lang="en-US" sz="2000" dirty="0" smtClean="0">
                <a:latin typeface="Times New Roman"/>
                <a:ea typeface="Times New Roman"/>
                <a:cs typeface="Times New Roman"/>
              </a:rPr>
              <a:t>for free at</a:t>
            </a:r>
            <a:br>
              <a:rPr lang="en-US" sz="2000" dirty="0" smtClean="0">
                <a:latin typeface="Times New Roman"/>
                <a:ea typeface="Times New Roman"/>
                <a:cs typeface="Times New Roman"/>
              </a:rPr>
            </a:br>
            <a:r>
              <a:rPr lang="en-US" sz="2000" dirty="0" smtClean="0">
                <a:latin typeface="Times New Roman"/>
                <a:ea typeface="Times New Roman"/>
                <a:cs typeface="Times New Roman"/>
              </a:rPr>
              <a:t/>
            </a:r>
            <a:br>
              <a:rPr lang="en-US" sz="2000" dirty="0" smtClean="0">
                <a:latin typeface="Times New Roman"/>
                <a:ea typeface="Times New Roman"/>
                <a:cs typeface="Times New Roman"/>
              </a:rPr>
            </a:br>
            <a:r>
              <a:rPr lang="en-US" sz="2000" dirty="0" smtClean="0">
                <a:latin typeface="CG Times"/>
                <a:ea typeface="Times New Roman"/>
                <a:cs typeface="Times New Roman"/>
                <a:hlinkClick r:id="rId2"/>
              </a:rPr>
              <a:t>http</a:t>
            </a:r>
            <a:r>
              <a:rPr lang="en-US" sz="2000" dirty="0">
                <a:latin typeface="CG Times"/>
                <a:ea typeface="Times New Roman"/>
                <a:cs typeface="Times New Roman"/>
                <a:hlinkClick r:id="rId2"/>
              </a:rPr>
              <a:t>://</a:t>
            </a:r>
            <a:r>
              <a:rPr lang="en-US" sz="2000" dirty="0" smtClean="0">
                <a:latin typeface="CG Times"/>
                <a:ea typeface="Times New Roman"/>
                <a:cs typeface="Times New Roman"/>
                <a:hlinkClick r:id="rId2"/>
              </a:rPr>
              <a:t>www.stata-journal.com/article.html?article=st0260</a:t>
            </a:r>
            <a:endParaRPr lang="en-US" sz="2000" dirty="0">
              <a:latin typeface="CG Times"/>
              <a:ea typeface="Times New Roman"/>
              <a:cs typeface="Times New Roman"/>
            </a:endParaRPr>
          </a:p>
          <a:p>
            <a:pPr marL="457200" marR="0" indent="-457200">
              <a:spcBef>
                <a:spcPts val="0"/>
              </a:spcBef>
              <a:spcAft>
                <a:spcPts val="1200"/>
              </a:spcAft>
              <a:tabLst>
                <a:tab pos="-457200" algn="l"/>
              </a:tabLst>
            </a:pPr>
            <a:r>
              <a:rPr lang="en-US" sz="2000" dirty="0" smtClean="0">
                <a:latin typeface="Times New Roman" panose="02020603050405020304" pitchFamily="18" charset="0"/>
                <a:ea typeface="Times New Roman"/>
                <a:cs typeface="Times New Roman" panose="02020603050405020304" pitchFamily="18" charset="0"/>
              </a:rPr>
              <a:t>This handout is adapted from the article. The article includes more information than in this presentation. However, this presentation also includes some additional points that were not in the article</a:t>
            </a:r>
            <a:r>
              <a:rPr lang="en-US" sz="2000" dirty="0" smtClean="0">
                <a:latin typeface="Times New Roman" panose="02020603050405020304" pitchFamily="18" charset="0"/>
                <a:ea typeface="Times New Roman"/>
                <a:cs typeface="Times New Roman" panose="02020603050405020304" pitchFamily="18" charset="0"/>
              </a:rPr>
              <a:t>. Please </a:t>
            </a:r>
            <a:r>
              <a:rPr lang="en-US" sz="2000" dirty="0" smtClean="0">
                <a:latin typeface="Times New Roman" panose="02020603050405020304" pitchFamily="18" charset="0"/>
                <a:ea typeface="Times New Roman"/>
                <a:cs typeface="Times New Roman" panose="02020603050405020304" pitchFamily="18" charset="0"/>
              </a:rPr>
              <a:t>cite the above article if you use this material in your own research</a:t>
            </a:r>
            <a:r>
              <a:rPr lang="en-US" sz="2000" dirty="0" smtClean="0">
                <a:latin typeface="Times New Roman" panose="02020603050405020304" pitchFamily="18" charset="0"/>
                <a:ea typeface="Times New Roman"/>
                <a:cs typeface="Times New Roman" panose="02020603050405020304" pitchFamily="18" charset="0"/>
              </a:rPr>
              <a:t>.</a:t>
            </a:r>
          </a:p>
          <a:p>
            <a:pPr marL="457200" marR="0" indent="-457200">
              <a:spcBef>
                <a:spcPts val="0"/>
              </a:spcBef>
              <a:spcAft>
                <a:spcPts val="1200"/>
              </a:spcAft>
              <a:tabLst>
                <a:tab pos="-457200" algn="l"/>
              </a:tabLst>
            </a:pPr>
            <a:r>
              <a:rPr lang="en-US" sz="2000" dirty="0" smtClean="0">
                <a:latin typeface="Times New Roman" panose="02020603050405020304" pitchFamily="18" charset="0"/>
                <a:ea typeface="Times New Roman"/>
                <a:cs typeface="Times New Roman" panose="02020603050405020304" pitchFamily="18" charset="0"/>
              </a:rPr>
              <a:t>More handouts on margins </a:t>
            </a:r>
            <a:r>
              <a:rPr lang="en-US" sz="2000" dirty="0">
                <a:latin typeface="Times New Roman" panose="02020603050405020304" pitchFamily="18" charset="0"/>
                <a:ea typeface="Times New Roman"/>
                <a:cs typeface="Times New Roman" panose="02020603050405020304" pitchFamily="18" charset="0"/>
              </a:rPr>
              <a:t>are available at</a:t>
            </a:r>
            <a:r>
              <a:rPr lang="en-US" sz="2000" dirty="0">
                <a:latin typeface="CG Times"/>
                <a:ea typeface="Times New Roman"/>
                <a:cs typeface="Times New Roman"/>
              </a:rPr>
              <a:t/>
            </a:r>
            <a:br>
              <a:rPr lang="en-US" sz="2000" dirty="0">
                <a:latin typeface="CG Times"/>
                <a:ea typeface="Times New Roman"/>
                <a:cs typeface="Times New Roman"/>
              </a:rPr>
            </a:br>
            <a:r>
              <a:rPr lang="en-US" sz="2000" dirty="0">
                <a:latin typeface="CG Times"/>
                <a:ea typeface="Times New Roman"/>
                <a:cs typeface="Times New Roman"/>
              </a:rPr>
              <a:t/>
            </a:r>
            <a:br>
              <a:rPr lang="en-US" sz="2000" dirty="0">
                <a:latin typeface="CG Times"/>
                <a:ea typeface="Times New Roman"/>
                <a:cs typeface="Times New Roman"/>
              </a:rPr>
            </a:br>
            <a:r>
              <a:rPr lang="en-US" sz="2000" dirty="0">
                <a:latin typeface="CG Times"/>
                <a:ea typeface="Times New Roman"/>
                <a:cs typeface="Times New Roman"/>
                <a:hlinkClick r:id="rId3"/>
              </a:rPr>
              <a:t>https://www3.nd.edu/~</a:t>
            </a:r>
            <a:r>
              <a:rPr lang="en-US" sz="2000" dirty="0" smtClean="0">
                <a:latin typeface="CG Times"/>
                <a:ea typeface="Times New Roman"/>
                <a:cs typeface="Times New Roman"/>
                <a:hlinkClick r:id="rId3"/>
              </a:rPr>
              <a:t>rwilliam/stats3/index.html</a:t>
            </a:r>
            <a:r>
              <a:rPr lang="en-US" sz="2000" dirty="0" smtClean="0">
                <a:latin typeface="CG Times"/>
                <a:ea typeface="Times New Roman"/>
                <a:cs typeface="Times New Roman"/>
              </a:rPr>
              <a:t> </a:t>
            </a:r>
            <a:endParaRPr lang="en-US" sz="2000" dirty="0">
              <a:latin typeface="CG Times"/>
              <a:ea typeface="Times New Roman"/>
              <a:cs typeface="Times New Roman"/>
            </a:endParaRPr>
          </a:p>
          <a:p>
            <a:endParaRPr lang="en-US" sz="1800" dirty="0"/>
          </a:p>
        </p:txBody>
      </p:sp>
    </p:spTree>
    <p:extLst>
      <p:ext uri="{BB962C8B-B14F-4D97-AF65-F5344CB8AC3E}">
        <p14:creationId xmlns:p14="http://schemas.microsoft.com/office/powerpoint/2010/main" val="8613089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Adjusted Predictions - New margins versus the old adjust</a:t>
            </a:r>
          </a:p>
        </p:txBody>
      </p:sp>
      <p:pic>
        <p:nvPicPr>
          <p:cNvPr id="2050"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905000"/>
            <a:ext cx="7133846" cy="29542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86531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1: Basic Model</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9173" y="2781194"/>
            <a:ext cx="7456054" cy="2438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531179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Among other things, the results show that getting older is bad for your health – but just how bad is it???</a:t>
            </a:r>
          </a:p>
          <a:p>
            <a:r>
              <a:rPr lang="en-US" dirty="0" smtClean="0"/>
              <a:t>Adjusted predictions (aka predictive margins) can make these results more tangible.</a:t>
            </a:r>
          </a:p>
          <a:p>
            <a:r>
              <a:rPr lang="en-US" dirty="0" smtClean="0"/>
              <a:t>With adjusted predictions, you specify values for each of the independent variables in the model, and then compute the probability of the event occurring for an individual who has those values.</a:t>
            </a:r>
          </a:p>
          <a:p>
            <a:r>
              <a:rPr lang="en-US" dirty="0" smtClean="0"/>
              <a:t>So, for example, we will use the adjust command to compute the probability that an “average” 20 year old will have diabetes and compare it to the probability that an “average” 70 year old will.</a:t>
            </a:r>
            <a:endParaRPr lang="en-US" dirty="0"/>
          </a:p>
        </p:txBody>
      </p:sp>
    </p:spTree>
    <p:extLst>
      <p:ext uri="{BB962C8B-B14F-4D97-AF65-F5344CB8AC3E}">
        <p14:creationId xmlns:p14="http://schemas.microsoft.com/office/powerpoint/2010/main" val="592746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1600200"/>
            <a:ext cx="7515429" cy="47310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07698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400" dirty="0" smtClean="0"/>
              <a:t>The results show that a 20 year old has less than a 1 percent chance of having diabetes, while an otherwise-comparable 70 year old has an 11 percent chance.</a:t>
            </a:r>
          </a:p>
          <a:p>
            <a:endParaRPr lang="en-US" sz="2400" dirty="0" smtClean="0"/>
          </a:p>
          <a:p>
            <a:r>
              <a:rPr lang="en-US" sz="2400" dirty="0" smtClean="0"/>
              <a:t>But what does “average” mean? In this case, we used the common, but not universal, practice of using the mean values for the other independent variables (female, black) that are in the model.</a:t>
            </a:r>
          </a:p>
          <a:p>
            <a:endParaRPr lang="en-US" sz="2400" dirty="0" smtClean="0"/>
          </a:p>
          <a:p>
            <a:r>
              <a:rPr lang="en-US" sz="2400" dirty="0" smtClean="0"/>
              <a:t>The margins command easily (in fact more easily) produces the same results</a:t>
            </a:r>
            <a:endParaRPr lang="en-US" sz="2400" dirty="0"/>
          </a:p>
        </p:txBody>
      </p:sp>
    </p:spTree>
    <p:extLst>
      <p:ext uri="{BB962C8B-B14F-4D97-AF65-F5344CB8AC3E}">
        <p14:creationId xmlns:p14="http://schemas.microsoft.com/office/powerpoint/2010/main" val="40554629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935</TotalTime>
  <Words>2919</Words>
  <Application>Microsoft Office PowerPoint</Application>
  <PresentationFormat>On-screen Show (4:3)</PresentationFormat>
  <Paragraphs>196</Paragraphs>
  <Slides>49</Slides>
  <Notes>28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49</vt:i4>
      </vt:variant>
    </vt:vector>
  </HeadingPairs>
  <TitlesOfParts>
    <vt:vector size="56" baseType="lpstr">
      <vt:lpstr>Arial</vt:lpstr>
      <vt:lpstr>Calibri</vt:lpstr>
      <vt:lpstr>Cambria</vt:lpstr>
      <vt:lpstr>CG Times</vt:lpstr>
      <vt:lpstr>Courier New</vt:lpstr>
      <vt:lpstr>Times New Roman</vt:lpstr>
      <vt:lpstr>Adjacency</vt:lpstr>
      <vt:lpstr>Using Stata’s Margins Command to Estimate and Interpret Adjusted Predictions and Marginal Effects </vt:lpstr>
      <vt:lpstr>Motivation for Paper</vt:lpstr>
      <vt:lpstr>PowerPoint Presentation</vt:lpstr>
      <vt:lpstr>NHANES II Data (1976-1980)</vt:lpstr>
      <vt:lpstr>Adjusted Predictions - New margins versus the old adjust</vt:lpstr>
      <vt:lpstr>Model 1: Basic Model</vt:lpstr>
      <vt:lpstr>PowerPoint Presentation</vt:lpstr>
      <vt:lpstr>PowerPoint Presentation</vt:lpstr>
      <vt:lpstr>PowerPoint Presentation</vt:lpstr>
      <vt:lpstr>PowerPoint Presentation</vt:lpstr>
      <vt:lpstr>Factor variables</vt:lpstr>
      <vt:lpstr>Model 2: Squared term added</vt:lpstr>
      <vt:lpstr>PowerPoint Presentation</vt:lpstr>
      <vt:lpstr>PowerPoint Presentation</vt:lpstr>
      <vt:lpstr>PowerPoint Presentation</vt:lpstr>
      <vt:lpstr>Model 3: Interaction Term</vt:lpstr>
      <vt:lpstr>PowerPoint Presentation</vt:lpstr>
      <vt:lpstr>PowerPoint Presentation</vt:lpstr>
      <vt:lpstr>Model 4: Multiple dummies</vt:lpstr>
      <vt:lpstr>PowerPoint Presentation</vt:lpstr>
      <vt:lpstr>PowerPoint Presentation</vt:lpstr>
      <vt:lpstr>Different Types of Adjusted Predictions</vt:lpstr>
      <vt:lpstr>Marginal Effects</vt:lpstr>
      <vt:lpstr>PowerPoint Presentation</vt:lpstr>
      <vt:lpstr>PowerPoint Presentation</vt:lpstr>
      <vt:lpstr>APMs - Adjusted Predictions at the Means</vt:lpstr>
      <vt:lpstr>MEMs – Marginal Effects at the Means</vt:lpstr>
      <vt:lpstr>PowerPoint Presentation</vt:lpstr>
      <vt:lpstr>PowerPoint Presentation</vt:lpstr>
      <vt:lpstr>PowerPoint Presentation</vt:lpstr>
      <vt:lpstr>AAPs - Average Adjusted Predictions</vt:lpstr>
      <vt:lpstr>AMEs – Average Marginal Effects</vt:lpstr>
      <vt:lpstr>PowerPoint Presentation</vt:lpstr>
      <vt:lpstr>PowerPoint Presentation</vt:lpstr>
      <vt:lpstr>PowerPoint Presentation</vt:lpstr>
      <vt:lpstr>PowerPoint Presentation</vt:lpstr>
      <vt:lpstr>PowerPoint Presentation</vt:lpstr>
      <vt:lpstr>APRs – Adjusted Predictions at Representative values</vt:lpstr>
      <vt:lpstr>MERs – Marginal Effects at Representative values</vt:lpstr>
      <vt:lpstr>PowerPoint Presentation</vt:lpstr>
      <vt:lpstr>Graphing results</vt:lpstr>
      <vt:lpstr>PowerPoint Presentation</vt:lpstr>
      <vt:lpstr>A more complicated example</vt:lpstr>
      <vt:lpstr>PowerPoint Presentation</vt:lpstr>
      <vt:lpstr>Marginal effects of interaction terms</vt:lpstr>
      <vt:lpstr>PowerPoint Presentation</vt:lpstr>
      <vt:lpstr>A few other points</vt:lpstr>
      <vt:lpstr>PowerPoint Presentation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the Margins Command to Estimate and Interpret  Adjusted Predictions and Marginal Effects</dc:title>
  <dc:creator>Richard Williams</dc:creator>
  <cp:lastModifiedBy>Richard Williams</cp:lastModifiedBy>
  <cp:revision>79</cp:revision>
  <cp:lastPrinted>2013-09-10T15:21:35Z</cp:lastPrinted>
  <dcterms:created xsi:type="dcterms:W3CDTF">2011-07-13T05:00:56Z</dcterms:created>
  <dcterms:modified xsi:type="dcterms:W3CDTF">2021-01-25T13:34:37Z</dcterms:modified>
</cp:coreProperties>
</file>