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1" r:id="rId5"/>
    <p:sldId id="263" r:id="rId6"/>
    <p:sldId id="266" r:id="rId7"/>
    <p:sldId id="259" r:id="rId8"/>
    <p:sldId id="271" r:id="rId9"/>
    <p:sldId id="262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75" d="100"/>
          <a:sy n="75" d="100"/>
        </p:scale>
        <p:origin x="5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01/17/magazine/the-trials-of-alice-goffman.html" TargetMode="External"/><Relationship Id="rId2" Type="http://schemas.openxmlformats.org/officeDocument/2006/relationships/hyperlink" Target="https://www.chronicle.com/article/conflict-over-sociologists/23088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washingtonpost.com/opinions/whats-the-real-down-syndrome-problem-the-genocide/2018/03/14/3c4f8ab8-26ee-11e8-b79d-f3d931db7f68_story.html?utm_term=.c1e886211029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_vEudUJBk" TargetMode="External"/><Relationship Id="rId2" Type="http://schemas.openxmlformats.org/officeDocument/2006/relationships/hyperlink" Target="https://www.rollingstone.com/politics/politics-news/pete_buttigieg-36-year-old-mayor-south-bend-indiana-2020-713662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ncronline.org/news/people/editorial-our-persons-year-2015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s/xVvP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nd.edu/~rwilliam/Misc/JenkinsFarley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hecatholicthing.org/2009/03/23/is-obama-worth-a-mass/" TargetMode="External"/><Relationship Id="rId4" Type="http://schemas.openxmlformats.org/officeDocument/2006/relationships/hyperlink" Target="https://www.catholic.org/news/hf/faith/story.php?id=331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nytimes.com/2004/10/11/opinion/voting-our-conscience-not-our-religion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bendtribune.com/news/you-can-play-video-released-by-notre-dame-athletics/article_40732072-d9e6-11e3-a995-001a4bcf6878.html" TargetMode="External"/><Relationship Id="rId2" Type="http://schemas.openxmlformats.org/officeDocument/2006/relationships/hyperlink" Target="https://www.youtube.com/watch?v=LAckRY6qjB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SBTNews/photos/a.203455650170/10154993704880171/?type=3&amp;theater" TargetMode="External"/><Relationship Id="rId2" Type="http://schemas.openxmlformats.org/officeDocument/2006/relationships/hyperlink" Target="https://www.youtube.com/watch?v=JSAnzhRryRA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outhbendtribune.com/news/local/yes-there-were-plenty-of-kkk-rallies-when-adam-driver/article_ddeafc15-d21f-5cce-beff-6e48f66a1e00.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blogs/she-the-people/wp/2012/12/04/why-i-wont-be-cheering-for-old-notre-dame/?utm_term=.a1a8909e2a3b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sychologytoday.com/us/blog/the-eclectic-professor/201207/anatomy-media-smear-campaign-against-honorable-university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Sociology 20033</a:t>
            </a:r>
            <a:br>
              <a:rPr lang="en-US" dirty="0" smtClean="0"/>
            </a:br>
            <a:r>
              <a:rPr lang="en-US" dirty="0" smtClean="0"/>
              <a:t>Introduction to Social </a:t>
            </a:r>
            <a:r>
              <a:rPr lang="en-US" dirty="0" err="1" smtClean="0"/>
              <a:t>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Opening day questions</a:t>
            </a:r>
          </a:p>
          <a:p>
            <a:endParaRPr lang="en-US" dirty="0"/>
          </a:p>
          <a:p>
            <a:r>
              <a:rPr lang="en-US" dirty="0" smtClean="0"/>
              <a:t>Many of these feature a Notre Dame or South Bend Area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19200"/>
            <a:ext cx="2819400" cy="59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53260"/>
            <a:ext cx="2819400" cy="287528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Alice Goffman wrote On the Run. What race is she? What is her book about, and why is she so controversial? The </a:t>
            </a:r>
            <a:r>
              <a:rPr lang="en-US" sz="1500" dirty="0" smtClean="0">
                <a:hlinkClick r:id="rId2"/>
              </a:rPr>
              <a:t>Chronicle of Higher Education</a:t>
            </a:r>
            <a:r>
              <a:rPr lang="en-US" sz="1500" dirty="0" smtClean="0"/>
              <a:t> covers the controversy.</a:t>
            </a:r>
            <a:endParaRPr lang="en-US" sz="1500" dirty="0"/>
          </a:p>
        </p:txBody>
      </p:sp>
      <p:pic>
        <p:nvPicPr>
          <p:cNvPr id="7" name="Content Placeholder 3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35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066800"/>
            <a:ext cx="2819400" cy="59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6374" y="1905000"/>
            <a:ext cx="2819400" cy="3352800"/>
          </a:xfrm>
        </p:spPr>
        <p:txBody>
          <a:bodyPr>
            <a:noAutofit/>
          </a:bodyPr>
          <a:lstStyle/>
          <a:p>
            <a:r>
              <a:rPr lang="en-US" dirty="0" smtClean="0"/>
              <a:t>In March 2018 columnist George Will accused this country of genocide</a:t>
            </a:r>
            <a:r>
              <a:rPr lang="en-US" dirty="0"/>
              <a:t>, </a:t>
            </a:r>
            <a:r>
              <a:rPr lang="en-US" dirty="0" smtClean="0"/>
              <a:t>saying it was systematically and deliberately attempting </a:t>
            </a:r>
            <a:r>
              <a:rPr lang="en-US" dirty="0"/>
              <a:t>to erase </a:t>
            </a:r>
            <a:r>
              <a:rPr lang="en-US" dirty="0" smtClean="0"/>
              <a:t>an entire </a:t>
            </a:r>
            <a:r>
              <a:rPr lang="en-US" dirty="0"/>
              <a:t>category of </a:t>
            </a:r>
            <a:r>
              <a:rPr lang="en-US" dirty="0" smtClean="0"/>
              <a:t>people. What country and what group of people was he referring to? And why is this issue so personally relevant to him? See Will’s op-ed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r="7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1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374" y="838200"/>
            <a:ext cx="2819400" cy="59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6374" y="1828800"/>
            <a:ext cx="2819400" cy="3352800"/>
          </a:xfrm>
        </p:spPr>
        <p:txBody>
          <a:bodyPr>
            <a:noAutofit/>
          </a:bodyPr>
          <a:lstStyle/>
          <a:p>
            <a:r>
              <a:rPr lang="en-US" sz="1500" dirty="0" smtClean="0"/>
              <a:t>This Harvard graduate, Rhodes Scholar, and military veteran is best know today as a visiting scholar at Notre Dame. Who is he, and what else is he known for? Read more about him </a:t>
            </a:r>
            <a:r>
              <a:rPr lang="en-US" sz="1500" dirty="0" smtClean="0">
                <a:hlinkClick r:id="rId2"/>
              </a:rPr>
              <a:t>here</a:t>
            </a:r>
            <a:r>
              <a:rPr lang="en-US" sz="1500" dirty="0"/>
              <a:t> </a:t>
            </a:r>
            <a:r>
              <a:rPr lang="en-US" sz="1500" dirty="0" smtClean="0"/>
              <a:t>and watch a </a:t>
            </a:r>
            <a:r>
              <a:rPr lang="en-US" sz="1500" dirty="0" smtClean="0">
                <a:hlinkClick r:id="rId3"/>
              </a:rPr>
              <a:t>video</a:t>
            </a:r>
            <a:r>
              <a:rPr lang="en-US" sz="1500" dirty="0" smtClean="0"/>
              <a:t> of him at a local event. </a:t>
            </a:r>
            <a:endParaRPr lang="en-US" sz="15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7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60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6374" y="1828800"/>
            <a:ext cx="2819400" cy="3200400"/>
          </a:xfrm>
        </p:spPr>
        <p:txBody>
          <a:bodyPr>
            <a:noAutofit/>
          </a:bodyPr>
          <a:lstStyle/>
          <a:p>
            <a:r>
              <a:rPr lang="en-US" sz="1500" dirty="0"/>
              <a:t>In </a:t>
            </a:r>
            <a:r>
              <a:rPr lang="en-US" sz="1500" dirty="0" smtClean="0"/>
              <a:t>2014, </a:t>
            </a:r>
            <a:r>
              <a:rPr lang="en-US" sz="1500" dirty="0"/>
              <a:t>National Catholic Reporter named Pope Francis as its Person of the Year. In 2015, Michael </a:t>
            </a:r>
            <a:r>
              <a:rPr lang="en-US" sz="1500" dirty="0" err="1" smtClean="0"/>
              <a:t>DeLeone</a:t>
            </a:r>
            <a:r>
              <a:rPr lang="en-US" sz="1500" dirty="0" smtClean="0"/>
              <a:t> and Notre </a:t>
            </a:r>
            <a:r>
              <a:rPr lang="en-US" sz="1500" dirty="0"/>
              <a:t>Dame Sociology graduate Greg </a:t>
            </a:r>
            <a:r>
              <a:rPr lang="en-US" sz="1500" dirty="0" smtClean="0"/>
              <a:t>Bourke were </a:t>
            </a:r>
            <a:r>
              <a:rPr lang="en-US" sz="1500" dirty="0"/>
              <a:t>named </a:t>
            </a:r>
            <a:r>
              <a:rPr lang="en-US" sz="1500" dirty="0" smtClean="0"/>
              <a:t>co-winners </a:t>
            </a:r>
            <a:r>
              <a:rPr lang="en-US" sz="1500" dirty="0"/>
              <a:t>of the same award. Why </a:t>
            </a:r>
            <a:r>
              <a:rPr lang="en-US" sz="1500" dirty="0" smtClean="0"/>
              <a:t>were </a:t>
            </a:r>
            <a:r>
              <a:rPr lang="en-US" sz="1500" dirty="0"/>
              <a:t>Bourke </a:t>
            </a:r>
            <a:r>
              <a:rPr lang="en-US" sz="1500" dirty="0" smtClean="0"/>
              <a:t>and </a:t>
            </a:r>
            <a:r>
              <a:rPr lang="en-US" sz="1500" dirty="0" err="1" smtClean="0"/>
              <a:t>DeLeone</a:t>
            </a:r>
            <a:r>
              <a:rPr lang="en-US" sz="1500" dirty="0" smtClean="0"/>
              <a:t> honored? Here is the </a:t>
            </a:r>
            <a:r>
              <a:rPr lang="en-US" sz="1500" dirty="0" smtClean="0">
                <a:hlinkClick r:id="rId2"/>
              </a:rPr>
              <a:t>award announcement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4625"/>
            <a:ext cx="2971800" cy="1852550"/>
          </a:xfrm>
        </p:spPr>
      </p:pic>
    </p:spTree>
    <p:extLst>
      <p:ext uri="{BB962C8B-B14F-4D97-AF65-F5344CB8AC3E}">
        <p14:creationId xmlns:p14="http://schemas.microsoft.com/office/powerpoint/2010/main" val="40947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7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185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2819400" cy="2971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April 2015 Memories Pizza in Walkerton, Indiana received more than $800,000 in donations from across the country. What had it done to attract both nationwide praise and condemnation? Read the details </a:t>
            </a:r>
            <a:r>
              <a:rPr lang="en-US" sz="1600" dirty="0" smtClean="0">
                <a:hlinkClick r:id="rId3"/>
              </a:rPr>
              <a:t>here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94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7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34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48028"/>
            <a:ext cx="3352800" cy="32857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600" dirty="0"/>
              <a:t>Why did Bishop Fabian W. </a:t>
            </a:r>
            <a:r>
              <a:rPr lang="en-US" sz="1600" dirty="0" err="1"/>
              <a:t>Bruskewitz</a:t>
            </a:r>
            <a:r>
              <a:rPr lang="en-US" sz="1600" dirty="0"/>
              <a:t> of Lincoln say that he was "utterly appalled" by the Omaha native pictured here</a:t>
            </a:r>
            <a:r>
              <a:rPr lang="en-US" sz="1600" dirty="0" smtClean="0"/>
              <a:t>?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What caused Professor </a:t>
            </a:r>
            <a:r>
              <a:rPr lang="en-US" sz="1600" dirty="0"/>
              <a:t>Ralph </a:t>
            </a:r>
            <a:r>
              <a:rPr lang="en-US" sz="1600" dirty="0" err="1"/>
              <a:t>McInerny</a:t>
            </a:r>
            <a:r>
              <a:rPr lang="en-US" sz="1600" dirty="0"/>
              <a:t> </a:t>
            </a:r>
            <a:r>
              <a:rPr lang="en-US" sz="1600" dirty="0" smtClean="0"/>
              <a:t>to claim that </a:t>
            </a:r>
            <a:r>
              <a:rPr lang="en-US" sz="1600" dirty="0"/>
              <a:t>Notre </a:t>
            </a:r>
            <a:r>
              <a:rPr lang="en-US" sz="1600" dirty="0" smtClean="0"/>
              <a:t>Dame had </a:t>
            </a:r>
            <a:r>
              <a:rPr lang="en-US" sz="1600" dirty="0"/>
              <a:t>forfeited its right to call itself a Catholic </a:t>
            </a:r>
            <a:r>
              <a:rPr lang="en-US" sz="1600" dirty="0" smtClean="0"/>
              <a:t>university?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No, no, counter to what you may think, it wasn’t because of </a:t>
            </a:r>
            <a:r>
              <a:rPr lang="en-US" sz="1600" dirty="0" smtClean="0">
                <a:hlinkClick r:id="rId3"/>
              </a:rPr>
              <a:t>this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See their reasons </a:t>
            </a:r>
            <a:r>
              <a:rPr lang="en-US" sz="1600" dirty="0" smtClean="0">
                <a:hlinkClick r:id="rId4"/>
              </a:rPr>
              <a:t>here</a:t>
            </a:r>
            <a:r>
              <a:rPr lang="en-US" sz="1600" dirty="0" smtClean="0"/>
              <a:t> and </a:t>
            </a:r>
            <a:r>
              <a:rPr lang="en-US" sz="1600" dirty="0" smtClean="0">
                <a:hlinkClick r:id="rId5"/>
              </a:rPr>
              <a:t>here</a:t>
            </a:r>
            <a:r>
              <a:rPr lang="en-US" sz="1600" dirty="0" smtClean="0"/>
              <a:t>.</a:t>
            </a:r>
            <a:endParaRPr lang="en-US" sz="1600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05560"/>
            <a:ext cx="2819400" cy="142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828800"/>
            <a:ext cx="3276600" cy="3124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In a 2004 op-ed piece in the New York Times, then-Dean of Notre Dame’s College of Arts and Letters Mark Roche </a:t>
            </a:r>
            <a:r>
              <a:rPr lang="en-US" sz="1600" dirty="0"/>
              <a:t>declared that “History will judge our society's support of abortion in much the same way we view earlier generations' support of torture and slavery - it will be universally condemned</a:t>
            </a:r>
            <a:r>
              <a:rPr lang="en-US" sz="1600" dirty="0" smtClean="0"/>
              <a:t>.” What did Roche urge Catholics to do in the 2004 Presidential race? Here is </a:t>
            </a:r>
            <a:r>
              <a:rPr lang="en-US" sz="1600" dirty="0" smtClean="0">
                <a:hlinkClick r:id="rId2"/>
              </a:rPr>
              <a:t>Roche’s op-ed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 b="13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7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dirty="0" smtClean="0"/>
              <a:t>In 2014, Notre Dame Athletics released a video called “If you can play you can play.” What was it about? See the 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</a:t>
            </a:r>
          </a:p>
          <a:p>
            <a:pPr indent="0" algn="ctr">
              <a:buNone/>
            </a:pP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read the story behind 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9" y="2590799"/>
            <a:ext cx="3544211" cy="2149843"/>
          </a:xfrm>
        </p:spPr>
      </p:pic>
    </p:spTree>
    <p:extLst>
      <p:ext uri="{BB962C8B-B14F-4D97-AF65-F5344CB8AC3E}">
        <p14:creationId xmlns:p14="http://schemas.microsoft.com/office/powerpoint/2010/main" val="15754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687" y="1066800"/>
            <a:ext cx="2819400" cy="59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292" y="1752600"/>
            <a:ext cx="28194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Who are these women? Why are they wearing these shirts?</a:t>
            </a:r>
          </a:p>
          <a:p>
            <a:r>
              <a:rPr lang="en-US" sz="1600" dirty="0" smtClean="0"/>
              <a:t>What happened after they did?</a:t>
            </a:r>
          </a:p>
          <a:p>
            <a:endParaRPr lang="en-US" sz="1600" dirty="0" smtClean="0"/>
          </a:p>
          <a:p>
            <a:r>
              <a:rPr lang="en-US" sz="1600" dirty="0" smtClean="0"/>
              <a:t> Watch this </a:t>
            </a:r>
            <a:r>
              <a:rPr lang="en-US" sz="1600" dirty="0" smtClean="0">
                <a:hlinkClick r:id="rId2"/>
              </a:rPr>
              <a:t>video</a:t>
            </a:r>
            <a:r>
              <a:rPr lang="en-US" sz="1600" dirty="0" smtClean="0"/>
              <a:t> if you want to see what they were protesting. Click </a:t>
            </a:r>
            <a:r>
              <a:rPr lang="en-US" sz="1600" dirty="0" smtClean="0">
                <a:hlinkClick r:id="rId3"/>
              </a:rPr>
              <a:t>here</a:t>
            </a:r>
            <a:r>
              <a:rPr lang="en-US" sz="1600" dirty="0" smtClean="0"/>
              <a:t> to see some of feedback they received.</a:t>
            </a:r>
            <a:endParaRPr lang="en-US" sz="1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17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4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19200"/>
            <a:ext cx="281940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17204"/>
            <a:ext cx="2819400" cy="3147391"/>
          </a:xfrm>
        </p:spPr>
        <p:txBody>
          <a:bodyPr>
            <a:noAutofit/>
          </a:bodyPr>
          <a:lstStyle/>
          <a:p>
            <a:r>
              <a:rPr lang="en-US" sz="1500" dirty="0" smtClean="0"/>
              <a:t>Adam Driver, co-star of </a:t>
            </a:r>
            <a:r>
              <a:rPr lang="en-US" sz="1500" dirty="0" err="1" smtClean="0"/>
              <a:t>BlacKkKlansman</a:t>
            </a:r>
            <a:r>
              <a:rPr lang="en-US" sz="1500" dirty="0" smtClean="0"/>
              <a:t>, claims that when he was a kid, “there </a:t>
            </a:r>
            <a:r>
              <a:rPr lang="en-US" sz="1500" dirty="0"/>
              <a:t>were always Klan rallies, like, every summer. There were people in the Klan in our neighborhood</a:t>
            </a:r>
            <a:r>
              <a:rPr lang="en-US" sz="1500" dirty="0" smtClean="0"/>
              <a:t>.“ Where did Driver grow up at? And do the facts support him? The story is </a:t>
            </a:r>
            <a:r>
              <a:rPr lang="en-US" sz="1500" dirty="0" smtClean="0">
                <a:hlinkClick r:id="rId2"/>
              </a:rPr>
              <a:t>here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3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5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7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1608"/>
          <a:stretch>
            <a:fillRect/>
          </a:stretch>
        </p:blipFill>
        <p:spPr>
          <a:xfrm>
            <a:off x="1066800" y="1676400"/>
            <a:ext cx="3505200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2819400" cy="2875280"/>
          </a:xfrm>
        </p:spPr>
        <p:txBody>
          <a:bodyPr>
            <a:noAutofit/>
          </a:bodyPr>
          <a:lstStyle/>
          <a:p>
            <a:r>
              <a:rPr lang="en-US" sz="1500" dirty="0" smtClean="0"/>
              <a:t>An incident involving Notre Dame is featured in the documentary film </a:t>
            </a:r>
            <a:r>
              <a:rPr lang="en-US" sz="1500" i="1" dirty="0" smtClean="0"/>
              <a:t>The Hunting Ground</a:t>
            </a:r>
            <a:r>
              <a:rPr lang="en-US" sz="1500" dirty="0" smtClean="0"/>
              <a:t>. Why? </a:t>
            </a:r>
          </a:p>
          <a:p>
            <a:r>
              <a:rPr lang="en-US" sz="1500" dirty="0" smtClean="0"/>
              <a:t>For some radically different reactions (including one of the most scathing attacks on Notre Dame I have ever read), click </a:t>
            </a:r>
            <a:r>
              <a:rPr lang="en-US" sz="1500" dirty="0" smtClean="0">
                <a:hlinkClick r:id="rId3"/>
              </a:rPr>
              <a:t>here</a:t>
            </a:r>
            <a:r>
              <a:rPr lang="en-US" sz="1500" dirty="0" smtClean="0"/>
              <a:t> and </a:t>
            </a:r>
            <a:r>
              <a:rPr lang="en-US" sz="1500" dirty="0" smtClean="0">
                <a:hlinkClick r:id="rId4"/>
              </a:rPr>
              <a:t>here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166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578</TotalTime>
  <Words>566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Couture</vt:lpstr>
      <vt:lpstr>Sociology 20033 Introduction to Social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20033 Opening Day</dc:title>
  <dc:creator>Richard Williams</dc:creator>
  <cp:lastModifiedBy>Richard Williams</cp:lastModifiedBy>
  <cp:revision>75</cp:revision>
  <dcterms:created xsi:type="dcterms:W3CDTF">2006-08-16T00:00:00Z</dcterms:created>
  <dcterms:modified xsi:type="dcterms:W3CDTF">2020-08-10T12:18:55Z</dcterms:modified>
</cp:coreProperties>
</file>