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7" r:id="rId4"/>
    <p:sldId id="261" r:id="rId5"/>
    <p:sldId id="263" r:id="rId6"/>
    <p:sldId id="266" r:id="rId7"/>
    <p:sldId id="259" r:id="rId8"/>
    <p:sldId id="271" r:id="rId9"/>
    <p:sldId id="262" r:id="rId10"/>
    <p:sldId id="269" r:id="rId11"/>
    <p:sldId id="270"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p:cViewPr varScale="1">
        <p:scale>
          <a:sx n="102" d="100"/>
          <a:sy n="102" d="100"/>
        </p:scale>
        <p:origin x="1372"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8/23/2018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8/23/2018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8/23/2018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ytimes.com/2016/01/17/magazine/the-trials-of-alice-goffman.html" TargetMode="External"/><Relationship Id="rId2" Type="http://schemas.openxmlformats.org/officeDocument/2006/relationships/hyperlink" Target="https://www.chronicle.com/article/conflict-over-sociologists/230883" TargetMode="External"/><Relationship Id="rId1" Type="http://schemas.openxmlformats.org/officeDocument/2006/relationships/slideLayout" Target="../slideLayouts/slideLayout9.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washingtonpost.com/opinions/whats-the-real-down-syndrome-problem-the-genocide/2018/03/14/3c4f8ab8-26ee-11e8-b79d-f3d931db7f68_story.html?utm_term=.c1e886211029"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Qn_vEudUJBk" TargetMode="External"/><Relationship Id="rId2" Type="http://schemas.openxmlformats.org/officeDocument/2006/relationships/hyperlink" Target="https://www.rollingstone.com/politics/politics-news/pete_buttigieg-36-year-old-mayor-south-bend-indiana-2020-713662/" TargetMode="Externa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ncronline.org/news/people/editorial-our-persons-year-2015"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archive.is/xVvPn"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catholic.org/news/hf/faith/story.php?id=33116" TargetMode="External"/><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hyperlink" Target="https://www.thecatholicthing.org/2009/03/23/is-obama-worth-a-mas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nytimes.com/2004/10/11/opinion/voting-our-conscience-not-our-religion.html"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southbendtribune.com/news/you-can-play-video-released-by-notre-dame-athletics/article_40732072-d9e6-11e3-a995-001a4bcf6878.html" TargetMode="External"/><Relationship Id="rId2" Type="http://schemas.openxmlformats.org/officeDocument/2006/relationships/hyperlink" Target="https://www.youtube.com/watch?v=LAckRY6qjBk" TargetMode="Externa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WSBTNews/photos/a.203455650170/10154993704880171/?type=3&amp;theater" TargetMode="External"/><Relationship Id="rId2" Type="http://schemas.openxmlformats.org/officeDocument/2006/relationships/hyperlink" Target="https://www.youtube.com/watch?v=JSAnzhRryRA" TargetMode="Externa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outhbendtribune.com/news/local/yes-there-were-plenty-of-kkk-rallies-when-adam-driver/article_ddeafc15-d21f-5cce-beff-6e48f66a1e00.html"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washingtonpost.com/blogs/she-the-people/wp/2012/12/04/why-i-wont-be-cheering-for-old-notre-dame/?utm_term=.a1a8909e2a3b" TargetMode="External"/><Relationship Id="rId2" Type="http://schemas.openxmlformats.org/officeDocument/2006/relationships/image" Target="../media/image11.jpg"/><Relationship Id="rId1" Type="http://schemas.openxmlformats.org/officeDocument/2006/relationships/slideLayout" Target="../slideLayouts/slideLayout9.xml"/><Relationship Id="rId4" Type="http://schemas.openxmlformats.org/officeDocument/2006/relationships/hyperlink" Target="https://www.psychologytoday.com/us/blog/the-eclectic-professor/201207/anatomy-media-smear-campaign-against-honorable-university-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Sociology 20033</a:t>
            </a:r>
            <a:br>
              <a:rPr lang="en-US" dirty="0" smtClean="0"/>
            </a:br>
            <a:r>
              <a:rPr lang="en-US" dirty="0" smtClean="0"/>
              <a:t>Introduction to Social Problems</a:t>
            </a:r>
            <a:endParaRPr lang="en-US" dirty="0"/>
          </a:p>
        </p:txBody>
      </p:sp>
      <p:sp>
        <p:nvSpPr>
          <p:cNvPr id="3" name="Subtitle 2"/>
          <p:cNvSpPr>
            <a:spLocks noGrp="1"/>
          </p:cNvSpPr>
          <p:nvPr>
            <p:ph type="subTitle" idx="1"/>
          </p:nvPr>
        </p:nvSpPr>
        <p:spPr>
          <a:xfrm>
            <a:off x="1371600" y="3429000"/>
            <a:ext cx="6400800" cy="2057400"/>
          </a:xfrm>
        </p:spPr>
        <p:txBody>
          <a:bodyPr>
            <a:normAutofit/>
          </a:bodyPr>
          <a:lstStyle/>
          <a:p>
            <a:r>
              <a:rPr lang="en-US" dirty="0" smtClean="0"/>
              <a:t>Opening day questions</a:t>
            </a:r>
          </a:p>
          <a:p>
            <a:endParaRPr lang="en-US" dirty="0"/>
          </a:p>
          <a:p>
            <a:r>
              <a:rPr lang="en-US" dirty="0" smtClean="0"/>
              <a:t>Many of these feature a Notre Dame or South Bend Area Connection.</a:t>
            </a:r>
            <a:endParaRPr lang="en-US" dirty="0"/>
          </a:p>
        </p:txBody>
      </p:sp>
    </p:spTree>
    <p:extLst>
      <p:ext uri="{BB962C8B-B14F-4D97-AF65-F5344CB8AC3E}">
        <p14:creationId xmlns:p14="http://schemas.microsoft.com/office/powerpoint/2010/main" val="3244764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219200"/>
            <a:ext cx="2819400" cy="599440"/>
          </a:xfrm>
        </p:spPr>
        <p:txBody>
          <a:bodyPr/>
          <a:lstStyle/>
          <a:p>
            <a:endParaRPr lang="en-US" dirty="0"/>
          </a:p>
        </p:txBody>
      </p:sp>
      <p:sp>
        <p:nvSpPr>
          <p:cNvPr id="4" name="Text Placeholder 3"/>
          <p:cNvSpPr>
            <a:spLocks noGrp="1"/>
          </p:cNvSpPr>
          <p:nvPr>
            <p:ph type="body" sz="half" idx="2"/>
          </p:nvPr>
        </p:nvSpPr>
        <p:spPr>
          <a:xfrm>
            <a:off x="4953000" y="1953260"/>
            <a:ext cx="2819400" cy="2875280"/>
          </a:xfrm>
        </p:spPr>
        <p:txBody>
          <a:bodyPr>
            <a:normAutofit/>
          </a:bodyPr>
          <a:lstStyle/>
          <a:p>
            <a:r>
              <a:rPr lang="en-US" sz="1500" dirty="0" smtClean="0"/>
              <a:t>Alice Goffman wrote On the Run. What race is she? What is her book about, and why is she so controversial? The </a:t>
            </a:r>
            <a:r>
              <a:rPr lang="en-US" sz="1500" dirty="0" smtClean="0">
                <a:hlinkClick r:id="rId2"/>
              </a:rPr>
              <a:t>Chronicle of Higher Education</a:t>
            </a:r>
            <a:r>
              <a:rPr lang="en-US" sz="1500" dirty="0" smtClean="0"/>
              <a:t> covers the controversy.</a:t>
            </a:r>
            <a:endParaRPr lang="en-US" sz="1500" dirty="0"/>
          </a:p>
        </p:txBody>
      </p:sp>
      <p:pic>
        <p:nvPicPr>
          <p:cNvPr id="7" name="Content Placeholder 3">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33513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066800"/>
            <a:ext cx="2819400" cy="599440"/>
          </a:xfrm>
        </p:spPr>
        <p:txBody>
          <a:bodyPr/>
          <a:lstStyle/>
          <a:p>
            <a:endParaRPr lang="en-US" dirty="0"/>
          </a:p>
        </p:txBody>
      </p:sp>
      <p:sp>
        <p:nvSpPr>
          <p:cNvPr id="4" name="Text Placeholder 3"/>
          <p:cNvSpPr>
            <a:spLocks noGrp="1"/>
          </p:cNvSpPr>
          <p:nvPr>
            <p:ph type="body" sz="half" idx="2"/>
          </p:nvPr>
        </p:nvSpPr>
        <p:spPr>
          <a:xfrm>
            <a:off x="4946374" y="1905000"/>
            <a:ext cx="2819400" cy="3352800"/>
          </a:xfrm>
        </p:spPr>
        <p:txBody>
          <a:bodyPr>
            <a:noAutofit/>
          </a:bodyPr>
          <a:lstStyle/>
          <a:p>
            <a:r>
              <a:rPr lang="en-US" dirty="0" smtClean="0"/>
              <a:t>In March 2018 columnist George Will accused this country of genocide</a:t>
            </a:r>
            <a:r>
              <a:rPr lang="en-US" dirty="0"/>
              <a:t>, </a:t>
            </a:r>
            <a:r>
              <a:rPr lang="en-US" dirty="0" smtClean="0"/>
              <a:t>saying it was systematically and deliberately attempting </a:t>
            </a:r>
            <a:r>
              <a:rPr lang="en-US" dirty="0"/>
              <a:t>to erase </a:t>
            </a:r>
            <a:r>
              <a:rPr lang="en-US" dirty="0" smtClean="0"/>
              <a:t>an entire </a:t>
            </a:r>
            <a:r>
              <a:rPr lang="en-US" dirty="0"/>
              <a:t>category of </a:t>
            </a:r>
            <a:r>
              <a:rPr lang="en-US" dirty="0" smtClean="0"/>
              <a:t>people. What country and what group of people was he referring to? And why is this issue so personally relevant to him? See Will’s op-ed </a:t>
            </a:r>
            <a:r>
              <a:rPr lang="en-US" dirty="0" smtClean="0">
                <a:hlinkClick r:id="rId2"/>
              </a:rPr>
              <a:t>here</a:t>
            </a:r>
            <a:r>
              <a:rPr lang="en-US" dirty="0" smtClean="0"/>
              <a:t>.</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7959" r="7959"/>
          <a:stretch>
            <a:fillRect/>
          </a:stretch>
        </p:blipFill>
        <p:spPr/>
      </p:pic>
    </p:spTree>
    <p:extLst>
      <p:ext uri="{BB962C8B-B14F-4D97-AF65-F5344CB8AC3E}">
        <p14:creationId xmlns:p14="http://schemas.microsoft.com/office/powerpoint/2010/main" val="51125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374" y="838200"/>
            <a:ext cx="2819400" cy="599440"/>
          </a:xfrm>
        </p:spPr>
        <p:txBody>
          <a:bodyPr/>
          <a:lstStyle/>
          <a:p>
            <a:endParaRPr lang="en-US" dirty="0"/>
          </a:p>
        </p:txBody>
      </p:sp>
      <p:sp>
        <p:nvSpPr>
          <p:cNvPr id="4" name="Text Placeholder 3"/>
          <p:cNvSpPr>
            <a:spLocks noGrp="1"/>
          </p:cNvSpPr>
          <p:nvPr>
            <p:ph type="body" sz="half" idx="2"/>
          </p:nvPr>
        </p:nvSpPr>
        <p:spPr>
          <a:xfrm>
            <a:off x="4946374" y="1828800"/>
            <a:ext cx="2819400" cy="3352800"/>
          </a:xfrm>
        </p:spPr>
        <p:txBody>
          <a:bodyPr>
            <a:noAutofit/>
          </a:bodyPr>
          <a:lstStyle/>
          <a:p>
            <a:r>
              <a:rPr lang="en-US" sz="1500" dirty="0" smtClean="0"/>
              <a:t>Many people predict that this Harvard graduate, Rhodes Scholar, and military veteran will be the first openly gay president of the United States. Who is he, and what political office does he currently hold? Read more about him </a:t>
            </a:r>
            <a:r>
              <a:rPr lang="en-US" sz="1500" dirty="0" smtClean="0">
                <a:hlinkClick r:id="rId2"/>
              </a:rPr>
              <a:t>here</a:t>
            </a:r>
            <a:r>
              <a:rPr lang="en-US" sz="1500" dirty="0"/>
              <a:t> </a:t>
            </a:r>
            <a:r>
              <a:rPr lang="en-US" sz="1500" dirty="0" smtClean="0"/>
              <a:t>and watch a </a:t>
            </a:r>
            <a:r>
              <a:rPr lang="en-US" sz="1500" dirty="0" smtClean="0">
                <a:hlinkClick r:id="rId3"/>
              </a:rPr>
              <a:t>video</a:t>
            </a:r>
            <a:r>
              <a:rPr lang="en-US" sz="1500" dirty="0" smtClean="0"/>
              <a:t> of him at an LGBTQ event. </a:t>
            </a:r>
            <a:endParaRPr lang="en-US" sz="1500" dirty="0"/>
          </a:p>
        </p:txBody>
      </p:sp>
      <p:pic>
        <p:nvPicPr>
          <p:cNvPr id="10" name="Picture Placeholder 9"/>
          <p:cNvPicPr>
            <a:picLocks noGrp="1" noChangeAspect="1"/>
          </p:cNvPicPr>
          <p:nvPr>
            <p:ph type="pic" idx="1"/>
          </p:nvPr>
        </p:nvPicPr>
        <p:blipFill>
          <a:blip r:embed="rId4">
            <a:extLst>
              <a:ext uri="{28A0092B-C50C-407E-A947-70E740481C1C}">
                <a14:useLocalDpi xmlns:a14="http://schemas.microsoft.com/office/drawing/2010/main" val="0"/>
              </a:ext>
            </a:extLst>
          </a:blip>
          <a:srcRect l="7407" r="7407"/>
          <a:stretch>
            <a:fillRect/>
          </a:stretch>
        </p:blipFill>
        <p:spPr/>
      </p:pic>
    </p:spTree>
    <p:extLst>
      <p:ext uri="{BB962C8B-B14F-4D97-AF65-F5344CB8AC3E}">
        <p14:creationId xmlns:p14="http://schemas.microsoft.com/office/powerpoint/2010/main" val="3086095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676400"/>
            <a:ext cx="2819400" cy="45719"/>
          </a:xfrm>
        </p:spPr>
        <p:txBody>
          <a:bodyPr/>
          <a:lstStyle/>
          <a:p>
            <a:endParaRPr lang="en-US" dirty="0"/>
          </a:p>
        </p:txBody>
      </p:sp>
      <p:sp>
        <p:nvSpPr>
          <p:cNvPr id="4" name="Text Placeholder 3"/>
          <p:cNvSpPr>
            <a:spLocks noGrp="1"/>
          </p:cNvSpPr>
          <p:nvPr>
            <p:ph type="body" sz="half" idx="2"/>
          </p:nvPr>
        </p:nvSpPr>
        <p:spPr>
          <a:xfrm>
            <a:off x="4946374" y="1828800"/>
            <a:ext cx="2819400" cy="3200400"/>
          </a:xfrm>
        </p:spPr>
        <p:txBody>
          <a:bodyPr>
            <a:noAutofit/>
          </a:bodyPr>
          <a:lstStyle/>
          <a:p>
            <a:r>
              <a:rPr lang="en-US" sz="1500" dirty="0"/>
              <a:t>In </a:t>
            </a:r>
            <a:r>
              <a:rPr lang="en-US" sz="1500" dirty="0" smtClean="0"/>
              <a:t>2014, </a:t>
            </a:r>
            <a:r>
              <a:rPr lang="en-US" sz="1500" dirty="0"/>
              <a:t>National Catholic Reporter named Pope Francis as its Person of the Year. In 2015, Michael </a:t>
            </a:r>
            <a:r>
              <a:rPr lang="en-US" sz="1500" dirty="0" err="1" smtClean="0"/>
              <a:t>DeLeone</a:t>
            </a:r>
            <a:r>
              <a:rPr lang="en-US" sz="1500" dirty="0" smtClean="0"/>
              <a:t> and Notre </a:t>
            </a:r>
            <a:r>
              <a:rPr lang="en-US" sz="1500" dirty="0"/>
              <a:t>Dame Sociology graduate Greg </a:t>
            </a:r>
            <a:r>
              <a:rPr lang="en-US" sz="1500" dirty="0" smtClean="0"/>
              <a:t>Bourke were </a:t>
            </a:r>
            <a:r>
              <a:rPr lang="en-US" sz="1500" dirty="0"/>
              <a:t>named </a:t>
            </a:r>
            <a:r>
              <a:rPr lang="en-US" sz="1500" dirty="0" smtClean="0"/>
              <a:t>co-winners </a:t>
            </a:r>
            <a:r>
              <a:rPr lang="en-US" sz="1500" dirty="0"/>
              <a:t>of the same award. Why </a:t>
            </a:r>
            <a:r>
              <a:rPr lang="en-US" sz="1500" dirty="0" smtClean="0"/>
              <a:t>were </a:t>
            </a:r>
            <a:r>
              <a:rPr lang="en-US" sz="1500" dirty="0"/>
              <a:t>Bourke </a:t>
            </a:r>
            <a:r>
              <a:rPr lang="en-US" sz="1500" dirty="0" smtClean="0"/>
              <a:t>and </a:t>
            </a:r>
            <a:r>
              <a:rPr lang="en-US" sz="1500" dirty="0" err="1" smtClean="0"/>
              <a:t>DeLeone</a:t>
            </a:r>
            <a:r>
              <a:rPr lang="en-US" sz="1500" dirty="0" smtClean="0"/>
              <a:t> honored? Here is the </a:t>
            </a:r>
            <a:r>
              <a:rPr lang="en-US" sz="1500" dirty="0" smtClean="0">
                <a:hlinkClick r:id="rId2"/>
              </a:rPr>
              <a:t>award announcement</a:t>
            </a:r>
            <a:r>
              <a:rPr lang="en-US" sz="1500" dirty="0" smtClean="0"/>
              <a:t>.</a:t>
            </a:r>
            <a:endParaRPr lang="en-US" sz="1500"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tretch>
            <a:fillRect/>
          </a:stretch>
        </p:blipFill>
        <p:spPr>
          <a:xfrm>
            <a:off x="1524000" y="2464625"/>
            <a:ext cx="2971800" cy="1852550"/>
          </a:xfrm>
        </p:spPr>
      </p:pic>
    </p:spTree>
    <p:extLst>
      <p:ext uri="{BB962C8B-B14F-4D97-AF65-F5344CB8AC3E}">
        <p14:creationId xmlns:p14="http://schemas.microsoft.com/office/powerpoint/2010/main" val="4094754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953000" y="1676400"/>
            <a:ext cx="2819400" cy="76200"/>
          </a:xfrm>
        </p:spPr>
        <p:txBody>
          <a:bodyPr/>
          <a:lstStyle/>
          <a:p>
            <a:endParaRPr lang="en-US" dirty="0"/>
          </a:p>
        </p:txBody>
      </p:sp>
      <p:pic>
        <p:nvPicPr>
          <p:cNvPr id="5" name="Content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1855" r="21855"/>
          <a:stretch>
            <a:fillRect/>
          </a:stretch>
        </p:blipFill>
        <p:spPr/>
      </p:pic>
      <p:sp>
        <p:nvSpPr>
          <p:cNvPr id="9" name="Text Placeholder 8"/>
          <p:cNvSpPr>
            <a:spLocks noGrp="1"/>
          </p:cNvSpPr>
          <p:nvPr>
            <p:ph type="body" sz="half" idx="2"/>
          </p:nvPr>
        </p:nvSpPr>
        <p:spPr>
          <a:xfrm>
            <a:off x="4953000" y="1828800"/>
            <a:ext cx="2819400" cy="2971800"/>
          </a:xfrm>
        </p:spPr>
        <p:txBody>
          <a:bodyPr>
            <a:noAutofit/>
          </a:bodyPr>
          <a:lstStyle/>
          <a:p>
            <a:r>
              <a:rPr lang="en-US" sz="1600" dirty="0" smtClean="0"/>
              <a:t>In April 2015 Memories Pizza in Walkerton, Indiana received more than $800,000 in donations from across the country. What had it done to attract both nationwide praise and condemnation? Read the details </a:t>
            </a:r>
            <a:r>
              <a:rPr lang="en-US" sz="1600" dirty="0" smtClean="0">
                <a:hlinkClick r:id="rId3"/>
              </a:rPr>
              <a:t>here</a:t>
            </a:r>
            <a:r>
              <a:rPr lang="en-US" sz="1600" dirty="0" smtClean="0"/>
              <a:t>.</a:t>
            </a:r>
            <a:endParaRPr lang="en-US" sz="1600" dirty="0"/>
          </a:p>
        </p:txBody>
      </p:sp>
    </p:spTree>
    <p:extLst>
      <p:ext uri="{BB962C8B-B14F-4D97-AF65-F5344CB8AC3E}">
        <p14:creationId xmlns:p14="http://schemas.microsoft.com/office/powerpoint/2010/main" val="3309453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676400"/>
            <a:ext cx="2819400" cy="76200"/>
          </a:xfrm>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448" b="3448"/>
          <a:stretch>
            <a:fillRect/>
          </a:stretch>
        </p:blipFill>
        <p:spPr/>
      </p:pic>
      <p:sp>
        <p:nvSpPr>
          <p:cNvPr id="4" name="Text Placeholder 3"/>
          <p:cNvSpPr>
            <a:spLocks noGrp="1"/>
          </p:cNvSpPr>
          <p:nvPr>
            <p:ph type="body" sz="half" idx="2"/>
          </p:nvPr>
        </p:nvSpPr>
        <p:spPr>
          <a:xfrm>
            <a:off x="4686300" y="1748028"/>
            <a:ext cx="3352800" cy="3285744"/>
          </a:xfrm>
        </p:spPr>
        <p:txBody>
          <a:bodyPr>
            <a:normAutofit fontScale="92500" lnSpcReduction="10000"/>
          </a:bodyPr>
          <a:lstStyle/>
          <a:p>
            <a:pPr algn="l"/>
            <a:r>
              <a:rPr lang="en-US" sz="1600" dirty="0"/>
              <a:t>Why did Bishop Fabian W. </a:t>
            </a:r>
            <a:r>
              <a:rPr lang="en-US" sz="1600" dirty="0" err="1"/>
              <a:t>Bruskewitz</a:t>
            </a:r>
            <a:r>
              <a:rPr lang="en-US" sz="1600" dirty="0"/>
              <a:t> of Lincoln say that he was "utterly appalled" by the Omaha native pictured here</a:t>
            </a:r>
            <a:r>
              <a:rPr lang="en-US" sz="1600" dirty="0" smtClean="0"/>
              <a:t>?</a:t>
            </a:r>
          </a:p>
          <a:p>
            <a:pPr algn="l"/>
            <a:endParaRPr lang="en-US" sz="1600" dirty="0"/>
          </a:p>
          <a:p>
            <a:pPr algn="l"/>
            <a:r>
              <a:rPr lang="en-US" sz="1600" dirty="0" smtClean="0"/>
              <a:t>What caused Professor </a:t>
            </a:r>
            <a:r>
              <a:rPr lang="en-US" sz="1600" dirty="0"/>
              <a:t>Ralph </a:t>
            </a:r>
            <a:r>
              <a:rPr lang="en-US" sz="1600" dirty="0" err="1"/>
              <a:t>McInerny</a:t>
            </a:r>
            <a:r>
              <a:rPr lang="en-US" sz="1600" dirty="0"/>
              <a:t> </a:t>
            </a:r>
            <a:r>
              <a:rPr lang="en-US" sz="1600" dirty="0" smtClean="0"/>
              <a:t>to claim that </a:t>
            </a:r>
            <a:r>
              <a:rPr lang="en-US" sz="1600" dirty="0"/>
              <a:t>Notre </a:t>
            </a:r>
            <a:r>
              <a:rPr lang="en-US" sz="1600" dirty="0" smtClean="0"/>
              <a:t>Dame had </a:t>
            </a:r>
            <a:r>
              <a:rPr lang="en-US" sz="1600" dirty="0"/>
              <a:t>forfeited its right to call itself a Catholic </a:t>
            </a:r>
            <a:r>
              <a:rPr lang="en-US" sz="1600" dirty="0" smtClean="0"/>
              <a:t>university?</a:t>
            </a:r>
          </a:p>
          <a:p>
            <a:pPr algn="l"/>
            <a:endParaRPr lang="en-US" sz="1600" dirty="0" smtClean="0"/>
          </a:p>
          <a:p>
            <a:pPr algn="l"/>
            <a:r>
              <a:rPr lang="en-US" sz="1600" dirty="0" smtClean="0"/>
              <a:t>See their reasons </a:t>
            </a:r>
            <a:r>
              <a:rPr lang="en-US" sz="1600" dirty="0" smtClean="0">
                <a:hlinkClick r:id="rId3"/>
              </a:rPr>
              <a:t>here</a:t>
            </a:r>
            <a:r>
              <a:rPr lang="en-US" sz="1600" dirty="0" smtClean="0"/>
              <a:t> and </a:t>
            </a:r>
            <a:r>
              <a:rPr lang="en-US" sz="1600" dirty="0" smtClean="0">
                <a:hlinkClick r:id="rId4"/>
              </a:rPr>
              <a:t>here</a:t>
            </a:r>
            <a:r>
              <a:rPr lang="en-US" sz="1600" dirty="0" smtClean="0"/>
              <a:t>.</a:t>
            </a:r>
            <a:endParaRPr lang="en-US" sz="1600" dirty="0"/>
          </a:p>
          <a:p>
            <a:pPr algn="l"/>
            <a:endParaRPr lang="en-US" dirty="0" smtClean="0"/>
          </a:p>
          <a:p>
            <a:pPr algn="l"/>
            <a:endParaRPr lang="en-US" dirty="0"/>
          </a:p>
          <a:p>
            <a:endParaRPr lang="en-US" dirty="0"/>
          </a:p>
        </p:txBody>
      </p:sp>
    </p:spTree>
    <p:extLst>
      <p:ext uri="{BB962C8B-B14F-4D97-AF65-F5344CB8AC3E}">
        <p14:creationId xmlns:p14="http://schemas.microsoft.com/office/powerpoint/2010/main" val="2806568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305560"/>
            <a:ext cx="2819400" cy="142240"/>
          </a:xfrm>
        </p:spPr>
        <p:txBody>
          <a:bodyPr/>
          <a:lstStyle/>
          <a:p>
            <a:endParaRPr lang="en-US" dirty="0"/>
          </a:p>
        </p:txBody>
      </p:sp>
      <p:sp>
        <p:nvSpPr>
          <p:cNvPr id="4" name="Text Placeholder 3"/>
          <p:cNvSpPr>
            <a:spLocks noGrp="1"/>
          </p:cNvSpPr>
          <p:nvPr>
            <p:ph type="body" sz="half" idx="2"/>
          </p:nvPr>
        </p:nvSpPr>
        <p:spPr>
          <a:xfrm>
            <a:off x="4724400" y="1828800"/>
            <a:ext cx="3276600" cy="3124200"/>
          </a:xfrm>
        </p:spPr>
        <p:txBody>
          <a:bodyPr>
            <a:noAutofit/>
          </a:bodyPr>
          <a:lstStyle/>
          <a:p>
            <a:pPr>
              <a:lnSpc>
                <a:spcPct val="110000"/>
              </a:lnSpc>
              <a:spcBef>
                <a:spcPts val="0"/>
              </a:spcBef>
            </a:pPr>
            <a:r>
              <a:rPr lang="en-US" sz="1600" dirty="0" smtClean="0"/>
              <a:t>In a 2004 op-ed piece in the New York Times, then-Dean of Notre Dame’s College of Arts and Letters Mark Roche </a:t>
            </a:r>
            <a:r>
              <a:rPr lang="en-US" sz="1600" dirty="0"/>
              <a:t>declared that “History will judge our society's support of abortion in much the same way we view earlier generations' support of torture and slavery - it will be universally condemned</a:t>
            </a:r>
            <a:r>
              <a:rPr lang="en-US" sz="1600" dirty="0" smtClean="0"/>
              <a:t>.” What did Roche urge Catholics to do in the 2004 Presidential race? Here is </a:t>
            </a:r>
            <a:r>
              <a:rPr lang="en-US" sz="1600" dirty="0" smtClean="0">
                <a:hlinkClick r:id="rId2"/>
              </a:rPr>
              <a:t>Roche’s op-ed</a:t>
            </a:r>
            <a:r>
              <a:rPr lang="en-US" sz="1600" dirty="0" smtClean="0"/>
              <a:t>.</a:t>
            </a:r>
            <a:endParaRPr lang="en-US" sz="1600" dirty="0"/>
          </a:p>
        </p:txBody>
      </p:sp>
      <p:pic>
        <p:nvPicPr>
          <p:cNvPr id="11" name="Picture Placeholder 10"/>
          <p:cNvPicPr>
            <a:picLocks noGrp="1" noChangeAspect="1"/>
          </p:cNvPicPr>
          <p:nvPr>
            <p:ph type="pic" idx="1"/>
          </p:nvPr>
        </p:nvPicPr>
        <p:blipFill>
          <a:blip r:embed="rId3">
            <a:extLst>
              <a:ext uri="{28A0092B-C50C-407E-A947-70E740481C1C}">
                <a14:useLocalDpi xmlns:a14="http://schemas.microsoft.com/office/drawing/2010/main" val="0"/>
              </a:ext>
            </a:extLst>
          </a:blip>
          <a:srcRect t="13731" b="13731"/>
          <a:stretch>
            <a:fillRect/>
          </a:stretch>
        </p:blipFill>
        <p:spPr/>
      </p:pic>
    </p:spTree>
    <p:extLst>
      <p:ext uri="{BB962C8B-B14F-4D97-AF65-F5344CB8AC3E}">
        <p14:creationId xmlns:p14="http://schemas.microsoft.com/office/powerpoint/2010/main" val="291479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sz="quarter" idx="14"/>
          </p:nvPr>
        </p:nvSpPr>
        <p:spPr/>
        <p:txBody>
          <a:bodyPr/>
          <a:lstStyle/>
          <a:p>
            <a:pPr indent="0" algn="ctr">
              <a:buNone/>
            </a:pPr>
            <a:r>
              <a:rPr lang="en-US" dirty="0" smtClean="0"/>
              <a:t>In 2014, Notre Dame Athletics released a video called “If you can play you can play.” What was it about? See the </a:t>
            </a:r>
            <a:r>
              <a:rPr lang="en-US" dirty="0" smtClean="0">
                <a:hlinkClick r:id="rId2"/>
              </a:rPr>
              <a:t>video</a:t>
            </a:r>
            <a:r>
              <a:rPr lang="en-US" dirty="0" smtClean="0"/>
              <a:t> </a:t>
            </a:r>
          </a:p>
          <a:p>
            <a:pPr indent="0" algn="ctr">
              <a:buNone/>
            </a:pPr>
            <a:r>
              <a:rPr lang="en-US" dirty="0" smtClean="0"/>
              <a:t>and </a:t>
            </a:r>
            <a:r>
              <a:rPr lang="en-US" dirty="0" smtClean="0">
                <a:hlinkClick r:id="rId3"/>
              </a:rPr>
              <a:t>read the story behind it</a:t>
            </a:r>
            <a:r>
              <a:rPr lang="en-US" dirty="0" smtClean="0"/>
              <a:t>.</a:t>
            </a:r>
            <a:endParaRPr lang="en-US" dirty="0"/>
          </a:p>
        </p:txBody>
      </p:sp>
      <p:pic>
        <p:nvPicPr>
          <p:cNvPr id="3" name="Content Placeholder 2"/>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103989" y="2590799"/>
            <a:ext cx="3544211" cy="2149843"/>
          </a:xfrm>
        </p:spPr>
      </p:pic>
    </p:spTree>
    <p:extLst>
      <p:ext uri="{BB962C8B-B14F-4D97-AF65-F5344CB8AC3E}">
        <p14:creationId xmlns:p14="http://schemas.microsoft.com/office/powerpoint/2010/main" val="1575434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9687" y="1066800"/>
            <a:ext cx="2819400" cy="599440"/>
          </a:xfrm>
        </p:spPr>
        <p:txBody>
          <a:bodyPr/>
          <a:lstStyle/>
          <a:p>
            <a:endParaRPr lang="en-US" dirty="0"/>
          </a:p>
        </p:txBody>
      </p:sp>
      <p:sp>
        <p:nvSpPr>
          <p:cNvPr id="4" name="Text Placeholder 3"/>
          <p:cNvSpPr>
            <a:spLocks noGrp="1"/>
          </p:cNvSpPr>
          <p:nvPr>
            <p:ph type="body" sz="half" idx="2"/>
          </p:nvPr>
        </p:nvSpPr>
        <p:spPr>
          <a:xfrm>
            <a:off x="4940292" y="1752600"/>
            <a:ext cx="2819400" cy="3124200"/>
          </a:xfrm>
        </p:spPr>
        <p:txBody>
          <a:bodyPr>
            <a:noAutofit/>
          </a:bodyPr>
          <a:lstStyle/>
          <a:p>
            <a:r>
              <a:rPr lang="en-US" sz="1600" dirty="0" smtClean="0"/>
              <a:t>Who are these women? Why are they wearing these shirts?</a:t>
            </a:r>
          </a:p>
          <a:p>
            <a:r>
              <a:rPr lang="en-US" sz="1600" dirty="0" smtClean="0"/>
              <a:t>What happened after they did?</a:t>
            </a:r>
          </a:p>
          <a:p>
            <a:endParaRPr lang="en-US" sz="1600" dirty="0" smtClean="0"/>
          </a:p>
          <a:p>
            <a:r>
              <a:rPr lang="en-US" sz="1600" dirty="0" smtClean="0"/>
              <a:t> Watch this </a:t>
            </a:r>
            <a:r>
              <a:rPr lang="en-US" sz="1600" dirty="0" smtClean="0">
                <a:hlinkClick r:id="rId2"/>
              </a:rPr>
              <a:t>video</a:t>
            </a:r>
            <a:r>
              <a:rPr lang="en-US" sz="1600" dirty="0" smtClean="0"/>
              <a:t> if you want to see what they were protesting. Click </a:t>
            </a:r>
            <a:r>
              <a:rPr lang="en-US" sz="1600" dirty="0" smtClean="0">
                <a:hlinkClick r:id="rId3"/>
              </a:rPr>
              <a:t>here</a:t>
            </a:r>
            <a:r>
              <a:rPr lang="en-US" sz="1600" dirty="0" smtClean="0"/>
              <a:t> to see some of feedback they received.</a:t>
            </a:r>
            <a:endParaRPr lang="en-US" sz="1600" dirty="0"/>
          </a:p>
        </p:txBody>
      </p:sp>
      <p:pic>
        <p:nvPicPr>
          <p:cNvPr id="6" name="Picture Placeholder 5"/>
          <p:cNvPicPr>
            <a:picLocks noGrp="1" noChangeAspect="1"/>
          </p:cNvPicPr>
          <p:nvPr>
            <p:ph type="pic" idx="1"/>
          </p:nvPr>
        </p:nvPicPr>
        <p:blipFill>
          <a:blip r:embed="rId4">
            <a:extLst>
              <a:ext uri="{28A0092B-C50C-407E-A947-70E740481C1C}">
                <a14:useLocalDpi xmlns:a14="http://schemas.microsoft.com/office/drawing/2010/main" val="0"/>
              </a:ext>
            </a:extLst>
          </a:blip>
          <a:srcRect l="17059" r="17059"/>
          <a:stretch>
            <a:fillRect/>
          </a:stretch>
        </p:blipFill>
        <p:spPr/>
      </p:pic>
    </p:spTree>
    <p:extLst>
      <p:ext uri="{BB962C8B-B14F-4D97-AF65-F5344CB8AC3E}">
        <p14:creationId xmlns:p14="http://schemas.microsoft.com/office/powerpoint/2010/main" val="3256498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219200"/>
            <a:ext cx="2819400" cy="152400"/>
          </a:xfrm>
        </p:spPr>
        <p:txBody>
          <a:bodyPr/>
          <a:lstStyle/>
          <a:p>
            <a:endParaRPr lang="en-US" dirty="0"/>
          </a:p>
        </p:txBody>
      </p:sp>
      <p:sp>
        <p:nvSpPr>
          <p:cNvPr id="4" name="Text Placeholder 3"/>
          <p:cNvSpPr>
            <a:spLocks noGrp="1"/>
          </p:cNvSpPr>
          <p:nvPr>
            <p:ph type="body" sz="half" idx="2"/>
          </p:nvPr>
        </p:nvSpPr>
        <p:spPr>
          <a:xfrm>
            <a:off x="4953000" y="1817204"/>
            <a:ext cx="2819400" cy="3147391"/>
          </a:xfrm>
        </p:spPr>
        <p:txBody>
          <a:bodyPr>
            <a:noAutofit/>
          </a:bodyPr>
          <a:lstStyle/>
          <a:p>
            <a:r>
              <a:rPr lang="en-US" sz="1500" dirty="0" smtClean="0"/>
              <a:t>Adam Driver, co-star of </a:t>
            </a:r>
            <a:r>
              <a:rPr lang="en-US" sz="1500" dirty="0" err="1" smtClean="0"/>
              <a:t>BlacKkKlansman</a:t>
            </a:r>
            <a:r>
              <a:rPr lang="en-US" sz="1500" dirty="0" smtClean="0"/>
              <a:t>, claims that when he was a kid, “there </a:t>
            </a:r>
            <a:r>
              <a:rPr lang="en-US" sz="1500" dirty="0"/>
              <a:t>were always Klan rallies, like, every summer. There were people in the Klan in our neighborhood</a:t>
            </a:r>
            <a:r>
              <a:rPr lang="en-US" sz="1500" dirty="0" smtClean="0"/>
              <a:t>.“ Where did Driver grow up at? And do the facts support him? The story is </a:t>
            </a:r>
            <a:r>
              <a:rPr lang="en-US" sz="1500" dirty="0" smtClean="0">
                <a:hlinkClick r:id="rId2"/>
              </a:rPr>
              <a:t>here</a:t>
            </a:r>
            <a:r>
              <a:rPr lang="en-US" sz="1500" dirty="0" smtClean="0"/>
              <a:t>.</a:t>
            </a:r>
            <a:endParaRPr lang="en-US" sz="15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950" r="3950"/>
          <a:stretch>
            <a:fillRect/>
          </a:stretch>
        </p:blipFill>
        <p:spPr/>
      </p:pic>
    </p:spTree>
    <p:extLst>
      <p:ext uri="{BB962C8B-B14F-4D97-AF65-F5344CB8AC3E}">
        <p14:creationId xmlns:p14="http://schemas.microsoft.com/office/powerpoint/2010/main" val="962591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676400"/>
            <a:ext cx="2819400" cy="76200"/>
          </a:xfrm>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08" r="1608"/>
          <a:stretch>
            <a:fillRect/>
          </a:stretch>
        </p:blipFill>
        <p:spPr>
          <a:xfrm>
            <a:off x="1066800" y="1676400"/>
            <a:ext cx="3505200" cy="3505200"/>
          </a:xfrm>
        </p:spPr>
      </p:pic>
      <p:sp>
        <p:nvSpPr>
          <p:cNvPr id="4" name="Text Placeholder 3"/>
          <p:cNvSpPr>
            <a:spLocks noGrp="1"/>
          </p:cNvSpPr>
          <p:nvPr>
            <p:ph type="body" sz="half" idx="2"/>
          </p:nvPr>
        </p:nvSpPr>
        <p:spPr>
          <a:xfrm>
            <a:off x="4953000" y="1828800"/>
            <a:ext cx="2819400" cy="2875280"/>
          </a:xfrm>
        </p:spPr>
        <p:txBody>
          <a:bodyPr>
            <a:noAutofit/>
          </a:bodyPr>
          <a:lstStyle/>
          <a:p>
            <a:r>
              <a:rPr lang="en-US" sz="1500" dirty="0" smtClean="0"/>
              <a:t>An incident involving Notre Dame is featured in the documentary film </a:t>
            </a:r>
            <a:r>
              <a:rPr lang="en-US" sz="1500" i="1" dirty="0" smtClean="0"/>
              <a:t>The Hunting Ground</a:t>
            </a:r>
            <a:r>
              <a:rPr lang="en-US" sz="1500" dirty="0" smtClean="0"/>
              <a:t>. Why? </a:t>
            </a:r>
          </a:p>
          <a:p>
            <a:r>
              <a:rPr lang="en-US" sz="1500" dirty="0" smtClean="0"/>
              <a:t>For some radically different reactions (including one of the most scathing attacks on Notre Dame I have ever read), click </a:t>
            </a:r>
            <a:r>
              <a:rPr lang="en-US" sz="1500" dirty="0" smtClean="0">
                <a:hlinkClick r:id="rId3"/>
              </a:rPr>
              <a:t>here</a:t>
            </a:r>
            <a:r>
              <a:rPr lang="en-US" sz="1500" dirty="0" smtClean="0"/>
              <a:t> and </a:t>
            </a:r>
            <a:r>
              <a:rPr lang="en-US" sz="1500" dirty="0" smtClean="0">
                <a:hlinkClick r:id="rId4"/>
              </a:rPr>
              <a:t>here</a:t>
            </a:r>
            <a:r>
              <a:rPr lang="en-US" sz="1500" dirty="0" smtClean="0"/>
              <a:t>.</a:t>
            </a:r>
            <a:endParaRPr lang="en-US" sz="1500" dirty="0"/>
          </a:p>
        </p:txBody>
      </p:sp>
    </p:spTree>
    <p:extLst>
      <p:ext uri="{BB962C8B-B14F-4D97-AF65-F5344CB8AC3E}">
        <p14:creationId xmlns:p14="http://schemas.microsoft.com/office/powerpoint/2010/main" val="3116636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448</TotalTime>
  <Words>549</Words>
  <Application>Microsoft Office PowerPoint</Application>
  <PresentationFormat>On-screen Show (4:3)</PresentationFormat>
  <Paragraphs>25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Wingdings</vt:lpstr>
      <vt:lpstr>Couture</vt:lpstr>
      <vt:lpstr>Sociology 20033 Introduction to Social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10033 Introduction to Social Problems</dc:title>
  <dc:creator>Richard Williams</dc:creator>
  <cp:lastModifiedBy>Richard Williams</cp:lastModifiedBy>
  <cp:revision>59</cp:revision>
  <dcterms:created xsi:type="dcterms:W3CDTF">2006-08-16T00:00:00Z</dcterms:created>
  <dcterms:modified xsi:type="dcterms:W3CDTF">2018-08-23T22:20:10Z</dcterms:modified>
</cp:coreProperties>
</file>