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0" r:id="rId1"/>
  </p:sldMasterIdLst>
  <p:notesMasterIdLst>
    <p:notesMasterId r:id="rId41"/>
  </p:notesMasterIdLst>
  <p:sldIdLst>
    <p:sldId id="342" r:id="rId2"/>
    <p:sldId id="348" r:id="rId3"/>
    <p:sldId id="343" r:id="rId4"/>
    <p:sldId id="347" r:id="rId5"/>
    <p:sldId id="349" r:id="rId6"/>
    <p:sldId id="359" r:id="rId7"/>
    <p:sldId id="361" r:id="rId8"/>
    <p:sldId id="363" r:id="rId9"/>
    <p:sldId id="362" r:id="rId10"/>
    <p:sldId id="364" r:id="rId11"/>
    <p:sldId id="371" r:id="rId12"/>
    <p:sldId id="365" r:id="rId13"/>
    <p:sldId id="377" r:id="rId14"/>
    <p:sldId id="384" r:id="rId15"/>
    <p:sldId id="379" r:id="rId16"/>
    <p:sldId id="380" r:id="rId17"/>
    <p:sldId id="369" r:id="rId18"/>
    <p:sldId id="366" r:id="rId19"/>
    <p:sldId id="381" r:id="rId20"/>
    <p:sldId id="376" r:id="rId21"/>
    <p:sldId id="367" r:id="rId22"/>
    <p:sldId id="373" r:id="rId23"/>
    <p:sldId id="374" r:id="rId24"/>
    <p:sldId id="375" r:id="rId25"/>
    <p:sldId id="382" r:id="rId26"/>
    <p:sldId id="383" r:id="rId27"/>
    <p:sldId id="368" r:id="rId28"/>
    <p:sldId id="350" r:id="rId29"/>
    <p:sldId id="344" r:id="rId30"/>
    <p:sldId id="360" r:id="rId31"/>
    <p:sldId id="351" r:id="rId32"/>
    <p:sldId id="352" r:id="rId33"/>
    <p:sldId id="353" r:id="rId34"/>
    <p:sldId id="354" r:id="rId35"/>
    <p:sldId id="356" r:id="rId36"/>
    <p:sldId id="355" r:id="rId37"/>
    <p:sldId id="358" r:id="rId38"/>
    <p:sldId id="357" r:id="rId39"/>
    <p:sldId id="385" r:id="rId4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0"/>
        <a:cs typeface="宋体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0"/>
        <a:cs typeface="宋体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0"/>
        <a:cs typeface="宋体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0"/>
        <a:cs typeface="宋体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0"/>
        <a:cs typeface="宋体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宋体" charset="0"/>
        <a:cs typeface="宋体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宋体" charset="0"/>
        <a:cs typeface="宋体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宋体" charset="0"/>
        <a:cs typeface="宋体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宋体" charset="0"/>
        <a:cs typeface="宋体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99CC00"/>
    <a:srgbClr val="FF9900"/>
    <a:srgbClr val="CC6600"/>
    <a:srgbClr val="008000"/>
    <a:srgbClr val="669900"/>
    <a:srgbClr val="3366FF"/>
    <a:srgbClr val="6666FF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79"/>
    <p:restoredTop sz="94648"/>
  </p:normalViewPr>
  <p:slideViewPr>
    <p:cSldViewPr>
      <p:cViewPr varScale="1">
        <p:scale>
          <a:sx n="117" d="100"/>
          <a:sy n="117" d="100"/>
        </p:scale>
        <p:origin x="1752" y="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>
                <a:ea typeface="宋体" charset="-122"/>
                <a:cs typeface="宋体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3345D3B7-D2A3-9840-8682-C416095BD8E3}" type="datetime1">
              <a:rPr lang="en-US"/>
              <a:pPr/>
              <a:t>11/3/21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>
                <a:ea typeface="宋体" charset="-122"/>
                <a:cs typeface="宋体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8CBD9AE-E25D-3342-BDD9-0667F460A5B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404698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宋体" charset="0"/>
      </a:defRPr>
    </a:lvl1pPr>
    <a:lvl2pPr marL="4572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宋体" charset="0"/>
      </a:defRPr>
    </a:lvl2pPr>
    <a:lvl3pPr marL="9144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宋体" charset="0"/>
      </a:defRPr>
    </a:lvl3pPr>
    <a:lvl4pPr marL="13716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宋体" charset="0"/>
      </a:defRPr>
    </a:lvl4pPr>
    <a:lvl5pPr marL="18288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宋体" charset="0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>
                <a:latin typeface="Calibri" charset="0"/>
                <a:ea typeface="宋体" charset="0"/>
              </a:rPr>
              <a:t>Step 1 --- 4:1.5 = 8:3</a:t>
            </a:r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9pPr>
          </a:lstStyle>
          <a:p>
            <a:pPr eaLnBrk="1" hangingPunct="1"/>
            <a:fld id="{3245EA25-15A0-9D45-BAD5-1B150A406D3F}" type="slidenum">
              <a:rPr lang="en-US" sz="1200"/>
              <a:pPr eaLnBrk="1" hangingPunct="1"/>
              <a:t>16</a:t>
            </a:fld>
            <a:endParaRPr 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C95210-BBF8-204A-A7A8-91AA7EF99B9A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200639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7FEE7-F6AA-7B42-901A-B539C8C3825F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93781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7E2C7-54C6-C149-B3A3-F2BF0B781C38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765818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66675-B40E-1F48-B3CA-A7AF245E68E3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942527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57D53-C34A-B242-B78F-30D590A3D929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970992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099FD-8065-2B4A-8A69-BEAA35F072CF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638587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DBF89-506C-454D-A4F9-803596EF45DE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758777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A6E5E-8250-044D-A633-E65C4A11DA80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020113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BD56A3-E3C5-5846-94DF-83270BA9F5D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98842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C51BBC-FED3-5E40-84C2-8D59EA5DC1B8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831000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67F340-CB4B-8B45-8F4C-C0C165A5DE89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76816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A140D6-BB0B-A749-9B60-BBAAF26E5AF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846650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cs.umd.edu/hcil/treemap-history/" TargetMode="Externa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ctrTitle"/>
          </p:nvPr>
        </p:nvSpPr>
        <p:spPr>
          <a:xfrm>
            <a:off x="685800" y="1524000"/>
            <a:ext cx="7772400" cy="1470025"/>
          </a:xfrm>
        </p:spPr>
        <p:txBody>
          <a:bodyPr/>
          <a:lstStyle/>
          <a:p>
            <a:pPr eaLnBrk="1" hangingPunct="1"/>
            <a:r>
              <a:rPr lang="en-US">
                <a:latin typeface="Corbel" charset="0"/>
                <a:ea typeface="宋体" charset="0"/>
                <a:cs typeface="宋体" charset="0"/>
              </a:rPr>
              <a:t>Treemap</a:t>
            </a:r>
          </a:p>
        </p:txBody>
      </p:sp>
      <p:pic>
        <p:nvPicPr>
          <p:cNvPr id="14339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9550" y="3314700"/>
            <a:ext cx="6184900" cy="209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orbel" charset="0"/>
                <a:ea typeface="ＭＳ Ｐゴシック" charset="0"/>
              </a:rPr>
              <a:t>Ordered treemap</a:t>
            </a:r>
          </a:p>
        </p:txBody>
      </p:sp>
      <p:sp>
        <p:nvSpPr>
          <p:cNvPr id="23555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400" dirty="0">
                <a:latin typeface="Corbel" charset="0"/>
                <a:ea typeface="ＭＳ Ｐゴシック" charset="0"/>
              </a:rPr>
              <a:t>How to order sibling nodes?</a:t>
            </a:r>
          </a:p>
          <a:p>
            <a:r>
              <a:rPr lang="en-US" sz="2400" dirty="0">
                <a:latin typeface="Corbel" charset="0"/>
                <a:ea typeface="ＭＳ Ｐゴシック" charset="0"/>
              </a:rPr>
              <a:t>Offer a good tradeoff among stable updates, order preserving, and low aspect ratios</a:t>
            </a:r>
          </a:p>
          <a:p>
            <a:r>
              <a:rPr lang="en-US" sz="2400" dirty="0">
                <a:latin typeface="Corbel" charset="0"/>
                <a:ea typeface="ＭＳ Ｐゴシック" charset="0"/>
              </a:rPr>
              <a:t>Choose a special item, the </a:t>
            </a:r>
            <a:r>
              <a:rPr lang="en-US" sz="2400" i="1" dirty="0">
                <a:solidFill>
                  <a:srgbClr val="FF6600"/>
                </a:solidFill>
                <a:latin typeface="Corbel" charset="0"/>
                <a:ea typeface="ＭＳ Ｐゴシック" charset="0"/>
              </a:rPr>
              <a:t>pivot</a:t>
            </a:r>
            <a:r>
              <a:rPr lang="en-US" sz="2400" dirty="0">
                <a:latin typeface="Corbel" charset="0"/>
                <a:ea typeface="ＭＳ Ｐゴシック" charset="0"/>
              </a:rPr>
              <a:t>, which is placed at the side of the rectangle</a:t>
            </a:r>
          </a:p>
          <a:p>
            <a:r>
              <a:rPr lang="en-US" sz="2400" dirty="0">
                <a:latin typeface="Corbel" charset="0"/>
                <a:ea typeface="ＭＳ Ｐゴシック" charset="0"/>
              </a:rPr>
              <a:t>The remaining items in the list are then assigned to three large rectangles that make up the rest of the display area</a:t>
            </a:r>
          </a:p>
          <a:p>
            <a:r>
              <a:rPr lang="en-US" sz="2400" dirty="0">
                <a:latin typeface="Corbel" charset="0"/>
                <a:ea typeface="ＭＳ Ｐゴシック" charset="0"/>
              </a:rPr>
              <a:t>Finally, the algorithm is applied recursively to each of these rectangles</a:t>
            </a:r>
          </a:p>
          <a:p>
            <a:r>
              <a:rPr lang="en-US" sz="2400" dirty="0">
                <a:latin typeface="Corbel" charset="0"/>
                <a:ea typeface="ＭＳ Ｐゴシック" charset="0"/>
              </a:rPr>
              <a:t>Choices of pivot</a:t>
            </a:r>
          </a:p>
          <a:p>
            <a:pPr lvl="1"/>
            <a:r>
              <a:rPr lang="en-US" sz="2000" dirty="0">
                <a:latin typeface="Corbel" charset="0"/>
                <a:ea typeface="ＭＳ Ｐゴシック" charset="0"/>
              </a:rPr>
              <a:t>The item with the largest area in the list (pivot-by-size)</a:t>
            </a:r>
          </a:p>
          <a:p>
            <a:pPr lvl="1"/>
            <a:r>
              <a:rPr lang="en-US" sz="2000" dirty="0">
                <a:latin typeface="Corbel" charset="0"/>
                <a:ea typeface="ＭＳ Ｐゴシック" charset="0"/>
              </a:rPr>
              <a:t>The middle item of the list (pivot-by-middle)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orbel" charset="0"/>
                <a:ea typeface="ＭＳ Ｐゴシック" charset="0"/>
              </a:rPr>
              <a:t>Ordered treemap</a:t>
            </a:r>
          </a:p>
        </p:txBody>
      </p:sp>
      <p:pic>
        <p:nvPicPr>
          <p:cNvPr id="24579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524000"/>
            <a:ext cx="7970838" cy="426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0" name="Text Box 64"/>
          <p:cNvSpPr txBox="1">
            <a:spLocks noChangeArrowheads="1"/>
          </p:cNvSpPr>
          <p:nvPr/>
        </p:nvSpPr>
        <p:spPr bwMode="auto">
          <a:xfrm>
            <a:off x="1295400" y="5791200"/>
            <a:ext cx="6553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sz="2000" dirty="0">
                <a:latin typeface="Corbel" charset="0"/>
              </a:rPr>
              <a:t>Shading indicates node ordering</a:t>
            </a:r>
          </a:p>
        </p:txBody>
      </p:sp>
      <p:sp>
        <p:nvSpPr>
          <p:cNvPr id="6" name="Rectangle 5"/>
          <p:cNvSpPr/>
          <p:nvPr/>
        </p:nvSpPr>
        <p:spPr>
          <a:xfrm>
            <a:off x="762000" y="2133600"/>
            <a:ext cx="1676400" cy="3505200"/>
          </a:xfrm>
          <a:prstGeom prst="rect">
            <a:avLst/>
          </a:prstGeom>
          <a:noFill/>
          <a:ln w="254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438400" y="2743200"/>
            <a:ext cx="609600" cy="2895600"/>
          </a:xfrm>
          <a:prstGeom prst="rect">
            <a:avLst/>
          </a:prstGeom>
          <a:noFill/>
          <a:ln w="254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3048000" y="2133600"/>
            <a:ext cx="1219200" cy="3505200"/>
          </a:xfrm>
          <a:prstGeom prst="rect">
            <a:avLst/>
          </a:prstGeom>
          <a:noFill/>
          <a:ln w="254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427288" y="2111375"/>
            <a:ext cx="609600" cy="609600"/>
          </a:xfrm>
          <a:prstGeom prst="rect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4876800" y="2133600"/>
            <a:ext cx="1066800" cy="3505200"/>
          </a:xfrm>
          <a:prstGeom prst="rect">
            <a:avLst/>
          </a:prstGeom>
          <a:noFill/>
          <a:ln w="254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943600" y="3581400"/>
            <a:ext cx="1219200" cy="2057400"/>
          </a:xfrm>
          <a:prstGeom prst="rect">
            <a:avLst/>
          </a:prstGeom>
          <a:noFill/>
          <a:ln w="254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162800" y="2133600"/>
            <a:ext cx="1219200" cy="3505200"/>
          </a:xfrm>
          <a:prstGeom prst="rect">
            <a:avLst/>
          </a:prstGeom>
          <a:noFill/>
          <a:ln w="254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5943600" y="2111375"/>
            <a:ext cx="1208088" cy="1470025"/>
          </a:xfrm>
          <a:prstGeom prst="rect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orbel" charset="0"/>
                <a:ea typeface="ＭＳ Ｐゴシック" charset="0"/>
              </a:rPr>
              <a:t>Squarified treemap</a:t>
            </a:r>
          </a:p>
        </p:txBody>
      </p:sp>
      <p:sp>
        <p:nvSpPr>
          <p:cNvPr id="2560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Corbel" charset="0"/>
                <a:ea typeface="ＭＳ Ｐゴシック" charset="0"/>
              </a:rPr>
              <a:t>Subdivide rectangular areas such that the resulting </a:t>
            </a:r>
            <a:r>
              <a:rPr lang="en-US" dirty="0" err="1">
                <a:latin typeface="Corbel" charset="0"/>
                <a:ea typeface="ＭＳ Ｐゴシック" charset="0"/>
              </a:rPr>
              <a:t>subrectangles</a:t>
            </a:r>
            <a:r>
              <a:rPr lang="en-US" dirty="0">
                <a:latin typeface="Corbel" charset="0"/>
                <a:ea typeface="ＭＳ Ｐゴシック" charset="0"/>
              </a:rPr>
              <a:t> have a </a:t>
            </a:r>
            <a:r>
              <a:rPr lang="en-US" dirty="0">
                <a:solidFill>
                  <a:srgbClr val="FF6600"/>
                </a:solidFill>
                <a:latin typeface="Corbel" charset="0"/>
                <a:ea typeface="ＭＳ Ｐゴシック" charset="0"/>
              </a:rPr>
              <a:t>lower aspect ratio </a:t>
            </a:r>
          </a:p>
          <a:p>
            <a:pPr lvl="1"/>
            <a:r>
              <a:rPr lang="en-US" dirty="0">
                <a:latin typeface="Corbel" charset="0"/>
                <a:ea typeface="ＭＳ Ｐゴシック" charset="0"/>
              </a:rPr>
              <a:t>Use space more efficiently</a:t>
            </a:r>
          </a:p>
          <a:p>
            <a:pPr lvl="1"/>
            <a:r>
              <a:rPr lang="en-US" dirty="0">
                <a:latin typeface="Corbel" charset="0"/>
                <a:ea typeface="ＭＳ Ｐゴシック" charset="0"/>
              </a:rPr>
              <a:t>Easier to point at in interactive environments</a:t>
            </a:r>
          </a:p>
          <a:p>
            <a:pPr lvl="1"/>
            <a:r>
              <a:rPr lang="en-US" dirty="0">
                <a:latin typeface="Corbel" charset="0"/>
                <a:ea typeface="ＭＳ Ｐゴシック" charset="0"/>
              </a:rPr>
              <a:t>Easier to estimate with respect to size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orbel" charset="0"/>
                <a:ea typeface="ＭＳ Ｐゴシック" charset="0"/>
              </a:rPr>
              <a:t>Squarified treemap – basic idea</a:t>
            </a:r>
          </a:p>
        </p:txBody>
      </p:sp>
      <p:sp>
        <p:nvSpPr>
          <p:cNvPr id="26627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800" dirty="0">
                <a:latin typeface="Corbel" charset="0"/>
                <a:ea typeface="ＭＳ Ｐゴシック" charset="0"/>
              </a:rPr>
              <a:t>Do not consider the subdivision for all levels simultaneously, which leads to an explosion in computation time</a:t>
            </a:r>
          </a:p>
          <a:p>
            <a:r>
              <a:rPr lang="en-US" sz="2800" dirty="0">
                <a:latin typeface="Corbel" charset="0"/>
                <a:ea typeface="ＭＳ Ｐゴシック" charset="0"/>
              </a:rPr>
              <a:t>Instead, strive to produce square-like rectangles for a set of siblings, given the rectangle where they have to fit in, and apply the same method recursively</a:t>
            </a:r>
          </a:p>
          <a:p>
            <a:r>
              <a:rPr lang="en-US" sz="2800" dirty="0">
                <a:latin typeface="Corbel" charset="0"/>
                <a:ea typeface="ＭＳ Ｐゴシック" charset="0"/>
              </a:rPr>
              <a:t>The start point for a next level will then be a square-like rectangle, which gives good opportunities for a good subdivision 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>
                <a:latin typeface="Corbel" charset="0"/>
                <a:ea typeface="ＭＳ Ｐゴシック" charset="0"/>
              </a:rPr>
              <a:t>Squarified</a:t>
            </a:r>
            <a:r>
              <a:rPr lang="en-US" dirty="0">
                <a:latin typeface="Corbel" charset="0"/>
                <a:ea typeface="ＭＳ Ｐゴシック" charset="0"/>
              </a:rPr>
              <a:t> </a:t>
            </a:r>
            <a:r>
              <a:rPr lang="en-US" dirty="0" err="1">
                <a:latin typeface="Corbel" charset="0"/>
                <a:ea typeface="ＭＳ Ｐゴシック" charset="0"/>
              </a:rPr>
              <a:t>treemap</a:t>
            </a:r>
            <a:r>
              <a:rPr lang="en-US" dirty="0">
                <a:latin typeface="Corbel" charset="0"/>
                <a:ea typeface="ＭＳ Ｐゴシック" charset="0"/>
              </a:rPr>
              <a:t> – steps</a:t>
            </a:r>
          </a:p>
        </p:txBody>
      </p:sp>
      <p:sp>
        <p:nvSpPr>
          <p:cNvPr id="28675" name="Content Placeholder 2"/>
          <p:cNvSpPr>
            <a:spLocks noGrp="1"/>
          </p:cNvSpPr>
          <p:nvPr>
            <p:ph idx="1"/>
          </p:nvPr>
        </p:nvSpPr>
        <p:spPr>
          <a:xfrm>
            <a:off x="457200" y="1874837"/>
            <a:ext cx="8229600" cy="4525963"/>
          </a:xfrm>
        </p:spPr>
        <p:txBody>
          <a:bodyPr/>
          <a:lstStyle/>
          <a:p>
            <a:r>
              <a:rPr lang="en-US" sz="2400" dirty="0">
                <a:latin typeface="Corbel" charset="0"/>
                <a:ea typeface="ＭＳ Ｐゴシック" charset="0"/>
              </a:rPr>
              <a:t>Split the initial rectangle</a:t>
            </a:r>
          </a:p>
          <a:p>
            <a:r>
              <a:rPr lang="en-US" sz="2400" dirty="0">
                <a:latin typeface="Corbel" charset="0"/>
                <a:ea typeface="ＭＳ Ｐゴシック" charset="0"/>
              </a:rPr>
              <a:t>Choose horizontal (height &gt; width) or vertical (width &gt; height) subdivision</a:t>
            </a:r>
          </a:p>
          <a:p>
            <a:r>
              <a:rPr lang="en-US" sz="2400" dirty="0">
                <a:latin typeface="Corbel" charset="0"/>
                <a:ea typeface="ＭＳ Ｐゴシック" charset="0"/>
              </a:rPr>
              <a:t>Fill the left half by adding rectangles until we reach the optimum point of aspect ratio</a:t>
            </a:r>
          </a:p>
          <a:p>
            <a:r>
              <a:rPr lang="en-US" sz="2400" dirty="0">
                <a:latin typeface="Corbel" charset="0"/>
                <a:ea typeface="ＭＳ Ｐゴシック" charset="0"/>
              </a:rPr>
              <a:t>Start to process the right half based on above</a:t>
            </a:r>
          </a:p>
          <a:p>
            <a:r>
              <a:rPr lang="en-US" sz="2400" dirty="0">
                <a:latin typeface="Corbel" charset="0"/>
                <a:ea typeface="ＭＳ Ｐゴシック" charset="0"/>
              </a:rPr>
              <a:t>Apply above recursively to work on the rest of rectangles</a:t>
            </a:r>
          </a:p>
          <a:p>
            <a:r>
              <a:rPr lang="en-US" sz="2400" dirty="0">
                <a:latin typeface="Corbel" charset="0"/>
                <a:ea typeface="ＭＳ Ｐゴシック" charset="0"/>
              </a:rPr>
              <a:t>The order in which the rectangles are processed is important – process large rectangles first</a:t>
            </a:r>
          </a:p>
          <a:p>
            <a:r>
              <a:rPr lang="en-US" sz="2400" dirty="0">
                <a:latin typeface="Corbel" charset="0"/>
                <a:ea typeface="ＭＳ Ｐゴシック" charset="0"/>
              </a:rPr>
              <a:t>An optimal result can not be guaranteed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F796E49-7E7B-0F40-B864-9547B52E05DC}"/>
              </a:ext>
            </a:extLst>
          </p:cNvPr>
          <p:cNvSpPr/>
          <p:nvPr/>
        </p:nvSpPr>
        <p:spPr>
          <a:xfrm>
            <a:off x="7010400" y="1874837"/>
            <a:ext cx="1066800" cy="487362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38B55BB-BF0F-844D-A710-9620C3A9431C}"/>
              </a:ext>
            </a:extLst>
          </p:cNvPr>
          <p:cNvSpPr/>
          <p:nvPr/>
        </p:nvSpPr>
        <p:spPr>
          <a:xfrm rot="5400000">
            <a:off x="3718719" y="1631156"/>
            <a:ext cx="1066800" cy="487362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orbel" charset="0"/>
                <a:ea typeface="ＭＳ Ｐゴシック" charset="0"/>
              </a:rPr>
              <a:t>Squarified treemap</a:t>
            </a:r>
          </a:p>
        </p:txBody>
      </p:sp>
      <p:pic>
        <p:nvPicPr>
          <p:cNvPr id="29699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113" y="1905000"/>
            <a:ext cx="9155113" cy="290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0" name="Text Box 64"/>
          <p:cNvSpPr txBox="1">
            <a:spLocks noChangeArrowheads="1"/>
          </p:cNvSpPr>
          <p:nvPr/>
        </p:nvSpPr>
        <p:spPr bwMode="auto">
          <a:xfrm>
            <a:off x="762000" y="5410200"/>
            <a:ext cx="7543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sz="2000" dirty="0">
                <a:latin typeface="Corbel" charset="0"/>
              </a:rPr>
              <a:t>Aspect ratio = max(height/width, width/height)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0"/>
            <a:ext cx="6781800" cy="678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Multiply 2"/>
          <p:cNvSpPr/>
          <p:nvPr/>
        </p:nvSpPr>
        <p:spPr>
          <a:xfrm>
            <a:off x="6553200" y="-249238"/>
            <a:ext cx="990600" cy="1849438"/>
          </a:xfrm>
          <a:prstGeom prst="mathMultiply">
            <a:avLst/>
          </a:prstGeom>
          <a:solidFill>
            <a:srgbClr val="FF0000">
              <a:alpha val="75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ea typeface="Corbel" charset="0"/>
              <a:cs typeface="Corbel" charset="0"/>
            </a:endParaRPr>
          </a:p>
        </p:txBody>
      </p:sp>
      <p:sp>
        <p:nvSpPr>
          <p:cNvPr id="4" name="Multiply 3"/>
          <p:cNvSpPr/>
          <p:nvPr/>
        </p:nvSpPr>
        <p:spPr>
          <a:xfrm>
            <a:off x="6553200" y="1524000"/>
            <a:ext cx="990600" cy="1849438"/>
          </a:xfrm>
          <a:prstGeom prst="mathMultiply">
            <a:avLst/>
          </a:prstGeom>
          <a:solidFill>
            <a:srgbClr val="FF0000">
              <a:alpha val="75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ea typeface="Corbel" charset="0"/>
              <a:cs typeface="Corbel" charset="0"/>
            </a:endParaRPr>
          </a:p>
        </p:txBody>
      </p:sp>
      <p:sp>
        <p:nvSpPr>
          <p:cNvPr id="5" name="Multiply 4"/>
          <p:cNvSpPr/>
          <p:nvPr/>
        </p:nvSpPr>
        <p:spPr>
          <a:xfrm>
            <a:off x="4038600" y="3276600"/>
            <a:ext cx="990600" cy="1849438"/>
          </a:xfrm>
          <a:prstGeom prst="mathMultiply">
            <a:avLst/>
          </a:prstGeom>
          <a:solidFill>
            <a:srgbClr val="FF0000">
              <a:alpha val="75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ea typeface="Corbel" charset="0"/>
              <a:cs typeface="Corbel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2209800" y="147935"/>
            <a:ext cx="1371600" cy="5795665"/>
            <a:chOff x="2209800" y="147935"/>
            <a:chExt cx="1371600" cy="5795665"/>
          </a:xfrm>
        </p:grpSpPr>
        <p:sp>
          <p:nvSpPr>
            <p:cNvPr id="2" name="TextBox 1"/>
            <p:cNvSpPr txBox="1"/>
            <p:nvPr/>
          </p:nvSpPr>
          <p:spPr>
            <a:xfrm>
              <a:off x="3225563" y="147935"/>
              <a:ext cx="35583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>
                  <a:solidFill>
                    <a:srgbClr val="FF6600"/>
                  </a:solidFill>
                </a:rPr>
                <a:t>1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124200" y="1066800"/>
              <a:ext cx="35583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>
                  <a:solidFill>
                    <a:srgbClr val="FF6600"/>
                  </a:solidFill>
                </a:rPr>
                <a:t>2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200400" y="1976735"/>
              <a:ext cx="35583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>
                  <a:solidFill>
                    <a:srgbClr val="FF6600"/>
                  </a:solidFill>
                </a:rPr>
                <a:t>3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124200" y="2819400"/>
              <a:ext cx="35583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>
                  <a:solidFill>
                    <a:srgbClr val="FF6600"/>
                  </a:solidFill>
                </a:rPr>
                <a:t>4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209800" y="4800600"/>
              <a:ext cx="35583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>
                  <a:solidFill>
                    <a:srgbClr val="FF6600"/>
                  </a:solidFill>
                </a:rPr>
                <a:t>5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200400" y="5481935"/>
              <a:ext cx="35583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>
                  <a:solidFill>
                    <a:srgbClr val="FF6600"/>
                  </a:solidFill>
                </a:rPr>
                <a:t>6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orbel" charset="0"/>
                <a:ea typeface="ＭＳ Ｐゴシック" charset="0"/>
              </a:rPr>
              <a:t>Strip treemap</a:t>
            </a:r>
          </a:p>
        </p:txBody>
      </p:sp>
      <p:sp>
        <p:nvSpPr>
          <p:cNvPr id="32771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24400"/>
          </a:xfrm>
        </p:spPr>
        <p:txBody>
          <a:bodyPr>
            <a:normAutofit lnSpcReduction="10000"/>
          </a:bodyPr>
          <a:lstStyle/>
          <a:p>
            <a:pPr>
              <a:lnSpc>
                <a:spcPct val="110000"/>
              </a:lnSpc>
            </a:pPr>
            <a:r>
              <a:rPr lang="en-US" sz="2800" dirty="0">
                <a:latin typeface="Corbel" charset="0"/>
                <a:ea typeface="ＭＳ Ｐゴシック" charset="0"/>
              </a:rPr>
              <a:t>A modification of the existing </a:t>
            </a:r>
            <a:r>
              <a:rPr lang="en-US" sz="2800" dirty="0" err="1">
                <a:latin typeface="Corbel" charset="0"/>
                <a:ea typeface="ＭＳ Ｐゴシック" charset="0"/>
              </a:rPr>
              <a:t>squarified</a:t>
            </a:r>
            <a:r>
              <a:rPr lang="en-US" sz="2800" dirty="0">
                <a:latin typeface="Corbel" charset="0"/>
                <a:ea typeface="ＭＳ Ｐゴシック" charset="0"/>
              </a:rPr>
              <a:t> </a:t>
            </a:r>
            <a:r>
              <a:rPr lang="en-US" sz="2800" dirty="0" err="1">
                <a:latin typeface="Corbel" charset="0"/>
                <a:ea typeface="ＭＳ Ｐゴシック" charset="0"/>
              </a:rPr>
              <a:t>treemap</a:t>
            </a:r>
            <a:r>
              <a:rPr lang="en-US" sz="2800" dirty="0">
                <a:latin typeface="Corbel" charset="0"/>
                <a:ea typeface="ＭＳ Ｐゴシック" charset="0"/>
              </a:rPr>
              <a:t> algorithm that gives surprisingly good results</a:t>
            </a:r>
          </a:p>
          <a:p>
            <a:pPr>
              <a:lnSpc>
                <a:spcPct val="110000"/>
              </a:lnSpc>
            </a:pPr>
            <a:r>
              <a:rPr lang="en-US" sz="2800" dirty="0">
                <a:latin typeface="Corbel" charset="0"/>
                <a:ea typeface="ＭＳ Ｐゴシック" charset="0"/>
              </a:rPr>
              <a:t>Process input rectangles in order, and lay them out in horizontal (or vertical) strips of varying thicknesses</a:t>
            </a:r>
          </a:p>
          <a:p>
            <a:pPr>
              <a:lnSpc>
                <a:spcPct val="110000"/>
              </a:lnSpc>
            </a:pPr>
            <a:r>
              <a:rPr lang="en-US" sz="2800" dirty="0">
                <a:latin typeface="Corbel" charset="0"/>
                <a:ea typeface="ＭＳ Ｐゴシック" charset="0"/>
              </a:rPr>
              <a:t>Efficient – only look at rectangles within the strip currently being processed</a:t>
            </a:r>
          </a:p>
          <a:p>
            <a:pPr>
              <a:lnSpc>
                <a:spcPct val="110000"/>
              </a:lnSpc>
            </a:pPr>
            <a:r>
              <a:rPr lang="en-US" sz="2800" dirty="0">
                <a:latin typeface="Corbel" charset="0"/>
                <a:ea typeface="ＭＳ Ｐゴシック" charset="0"/>
              </a:rPr>
              <a:t>Produce a layout with significantly better readability than the basic ordered </a:t>
            </a:r>
            <a:r>
              <a:rPr lang="en-US" sz="2800" dirty="0" err="1">
                <a:latin typeface="Corbel" charset="0"/>
                <a:ea typeface="ＭＳ Ｐゴシック" charset="0"/>
              </a:rPr>
              <a:t>treemap</a:t>
            </a:r>
            <a:r>
              <a:rPr lang="en-US" sz="2800" dirty="0">
                <a:latin typeface="Corbel" charset="0"/>
                <a:ea typeface="ＭＳ Ｐゴシック" charset="0"/>
              </a:rPr>
              <a:t> algorithm, and comparable aspect ratios and stability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orbel" charset="0"/>
                <a:ea typeface="ＭＳ Ｐゴシック" charset="0"/>
              </a:rPr>
              <a:t>Comparison</a:t>
            </a:r>
          </a:p>
        </p:txBody>
      </p:sp>
      <p:pic>
        <p:nvPicPr>
          <p:cNvPr id="33795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726997"/>
            <a:ext cx="8634394" cy="43690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64">
            <a:extLst>
              <a:ext uri="{FF2B5EF4-FFF2-40B4-BE49-F238E27FC236}">
                <a16:creationId xmlns:a16="http://schemas.microsoft.com/office/drawing/2014/main" id="{8ECEE98E-8E29-3B4E-9558-74B591E9B2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45397" y="1326947"/>
            <a:ext cx="6553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sz="2000" dirty="0">
                <a:latin typeface="Corbel" charset="0"/>
              </a:rPr>
              <a:t>Shading indicates node ordering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orbel" charset="0"/>
                <a:ea typeface="ＭＳ Ｐゴシック" charset="0"/>
              </a:rPr>
              <a:t>Spiral treemap</a:t>
            </a:r>
          </a:p>
        </p:txBody>
      </p:sp>
      <p:pic>
        <p:nvPicPr>
          <p:cNvPr id="34819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00" y="1676400"/>
            <a:ext cx="720090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0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3467100"/>
            <a:ext cx="8978900" cy="293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Corbel" charset="0"/>
                <a:ea typeface="宋体" charset="0"/>
                <a:cs typeface="宋体" charset="0"/>
              </a:rPr>
              <a:t>Overview</a:t>
            </a:r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2800" dirty="0">
                <a:latin typeface="Corbel" charset="0"/>
                <a:ea typeface="宋体" charset="0"/>
                <a:cs typeface="宋体" charset="0"/>
              </a:rPr>
              <a:t>Introduced by Johnson and </a:t>
            </a:r>
            <a:r>
              <a:rPr lang="en-US" sz="2800" dirty="0" err="1">
                <a:latin typeface="Corbel" charset="0"/>
                <a:ea typeface="宋体" charset="0"/>
                <a:cs typeface="宋体" charset="0"/>
              </a:rPr>
              <a:t>Shneiderman</a:t>
            </a:r>
            <a:r>
              <a:rPr lang="en-US" sz="2800" dirty="0">
                <a:latin typeface="Corbel" charset="0"/>
                <a:ea typeface="宋体" charset="0"/>
                <a:cs typeface="宋体" charset="0"/>
              </a:rPr>
              <a:t> in 1991</a:t>
            </a:r>
          </a:p>
          <a:p>
            <a:pPr eaLnBrk="1" hangingPunct="1"/>
            <a:r>
              <a:rPr lang="en-US" sz="2800" dirty="0">
                <a:latin typeface="Corbel" charset="0"/>
                <a:ea typeface="宋体" charset="0"/>
                <a:cs typeface="宋体" charset="0"/>
              </a:rPr>
              <a:t>Improved over the last 30 years</a:t>
            </a:r>
          </a:p>
          <a:p>
            <a:pPr eaLnBrk="1" hangingPunct="1"/>
            <a:r>
              <a:rPr lang="en-US" sz="2800" dirty="0">
                <a:latin typeface="Corbel" charset="0"/>
                <a:ea typeface="宋体" charset="0"/>
                <a:cs typeface="宋体" charset="0"/>
              </a:rPr>
              <a:t>Find a variety applications</a:t>
            </a:r>
          </a:p>
          <a:p>
            <a:pPr eaLnBrk="1" hangingPunct="1"/>
            <a:r>
              <a:rPr lang="en-US" sz="2800" dirty="0">
                <a:latin typeface="Corbel" charset="0"/>
                <a:ea typeface="宋体" charset="0"/>
                <a:cs typeface="宋体" charset="0"/>
              </a:rPr>
              <a:t>Become one of the classic visual representations in information visualization</a:t>
            </a:r>
          </a:p>
          <a:p>
            <a:pPr eaLnBrk="1" hangingPunct="1"/>
            <a:endParaRPr lang="en-US" sz="2800" dirty="0">
              <a:latin typeface="Corbel" charset="0"/>
              <a:ea typeface="宋体" charset="0"/>
              <a:cs typeface="宋体" charset="0"/>
            </a:endParaRPr>
          </a:p>
        </p:txBody>
      </p:sp>
      <p:sp>
        <p:nvSpPr>
          <p:cNvPr id="15364" name="Text Box 64"/>
          <p:cNvSpPr txBox="1">
            <a:spLocks noChangeArrowheads="1"/>
          </p:cNvSpPr>
          <p:nvPr/>
        </p:nvSpPr>
        <p:spPr bwMode="auto">
          <a:xfrm>
            <a:off x="457200" y="5638800"/>
            <a:ext cx="83058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9pPr>
          </a:lstStyle>
          <a:p>
            <a:pPr eaLnBrk="1" hangingPunct="1">
              <a:spcBef>
                <a:spcPct val="20000"/>
              </a:spcBef>
              <a:buFontTx/>
              <a:buChar char="•"/>
            </a:pPr>
            <a:r>
              <a:rPr lang="en-US" sz="2000" dirty="0">
                <a:solidFill>
                  <a:srgbClr val="FF6600"/>
                </a:solidFill>
                <a:latin typeface="Corbel" charset="0"/>
              </a:rPr>
              <a:t>B. Johnson, B. </a:t>
            </a:r>
            <a:r>
              <a:rPr lang="en-US" sz="2000" dirty="0" err="1">
                <a:solidFill>
                  <a:srgbClr val="FF6600"/>
                </a:solidFill>
                <a:latin typeface="Corbel" charset="0"/>
              </a:rPr>
              <a:t>Shnedierman</a:t>
            </a:r>
            <a:r>
              <a:rPr lang="en-US" sz="2000" dirty="0">
                <a:solidFill>
                  <a:srgbClr val="FF6600"/>
                </a:solidFill>
                <a:latin typeface="Corbel" charset="0"/>
              </a:rPr>
              <a:t>: Tree-Maps: A space-filling approach to the visualization of hierarchical information structures. </a:t>
            </a:r>
            <a:r>
              <a:rPr lang="en-US" sz="2000" i="1" dirty="0">
                <a:solidFill>
                  <a:srgbClr val="FF6600"/>
                </a:solidFill>
                <a:latin typeface="Corbel" charset="0"/>
              </a:rPr>
              <a:t>Proceeding of IEEE Visualization</a:t>
            </a:r>
            <a:r>
              <a:rPr lang="en-US" sz="2000" dirty="0">
                <a:solidFill>
                  <a:srgbClr val="FF6600"/>
                </a:solidFill>
                <a:latin typeface="Corbel" charset="0"/>
              </a:rPr>
              <a:t>, 1991.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orbel" charset="0"/>
                <a:ea typeface="ＭＳ Ｐゴシック" charset="0"/>
              </a:rPr>
              <a:t>Spiral treemap</a:t>
            </a:r>
          </a:p>
        </p:txBody>
      </p:sp>
      <p:pic>
        <p:nvPicPr>
          <p:cNvPr id="35843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2590800"/>
            <a:ext cx="9153525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4" name="Text Box 64"/>
          <p:cNvSpPr txBox="1">
            <a:spLocks noChangeArrowheads="1"/>
          </p:cNvSpPr>
          <p:nvPr/>
        </p:nvSpPr>
        <p:spPr bwMode="auto">
          <a:xfrm>
            <a:off x="0" y="4267200"/>
            <a:ext cx="16002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sz="1800">
                <a:latin typeface="Corbel" charset="0"/>
              </a:rPr>
              <a:t>Slice-and-dice</a:t>
            </a:r>
          </a:p>
        </p:txBody>
      </p:sp>
      <p:sp>
        <p:nvSpPr>
          <p:cNvPr id="35845" name="Text Box 64"/>
          <p:cNvSpPr txBox="1">
            <a:spLocks noChangeArrowheads="1"/>
          </p:cNvSpPr>
          <p:nvPr/>
        </p:nvSpPr>
        <p:spPr bwMode="auto">
          <a:xfrm>
            <a:off x="1905000" y="4267200"/>
            <a:ext cx="16002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sz="1800">
                <a:latin typeface="Corbel" charset="0"/>
              </a:rPr>
              <a:t>Squarified</a:t>
            </a:r>
          </a:p>
        </p:txBody>
      </p:sp>
      <p:sp>
        <p:nvSpPr>
          <p:cNvPr id="35846" name="Text Box 64"/>
          <p:cNvSpPr txBox="1">
            <a:spLocks noChangeArrowheads="1"/>
          </p:cNvSpPr>
          <p:nvPr/>
        </p:nvSpPr>
        <p:spPr bwMode="auto">
          <a:xfrm>
            <a:off x="3733800" y="4267200"/>
            <a:ext cx="16002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sz="1800">
                <a:latin typeface="Corbel" charset="0"/>
              </a:rPr>
              <a:t>Ordered</a:t>
            </a:r>
          </a:p>
        </p:txBody>
      </p:sp>
      <p:sp>
        <p:nvSpPr>
          <p:cNvPr id="35847" name="Text Box 64"/>
          <p:cNvSpPr txBox="1">
            <a:spLocks noChangeArrowheads="1"/>
          </p:cNvSpPr>
          <p:nvPr/>
        </p:nvSpPr>
        <p:spPr bwMode="auto">
          <a:xfrm>
            <a:off x="5638800" y="4267200"/>
            <a:ext cx="16002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sz="1800">
                <a:latin typeface="Corbel" charset="0"/>
              </a:rPr>
              <a:t>Strip</a:t>
            </a:r>
          </a:p>
        </p:txBody>
      </p:sp>
      <p:sp>
        <p:nvSpPr>
          <p:cNvPr id="35848" name="Text Box 64"/>
          <p:cNvSpPr txBox="1">
            <a:spLocks noChangeArrowheads="1"/>
          </p:cNvSpPr>
          <p:nvPr/>
        </p:nvSpPr>
        <p:spPr bwMode="auto">
          <a:xfrm>
            <a:off x="7543800" y="4267200"/>
            <a:ext cx="16002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sz="1800">
                <a:latin typeface="Corbel" charset="0"/>
              </a:rPr>
              <a:t>Spiral</a:t>
            </a:r>
          </a:p>
        </p:txBody>
      </p:sp>
      <p:sp>
        <p:nvSpPr>
          <p:cNvPr id="9" name="Text Box 64">
            <a:extLst>
              <a:ext uri="{FF2B5EF4-FFF2-40B4-BE49-F238E27FC236}">
                <a16:creationId xmlns:a16="http://schemas.microsoft.com/office/drawing/2014/main" id="{7FF86365-8984-2D48-B092-5CE6A45F66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95400" y="5791200"/>
            <a:ext cx="6553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sz="2000" dirty="0">
                <a:latin typeface="Corbel" charset="0"/>
              </a:rPr>
              <a:t>Shading indicates node ordering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orbel" charset="0"/>
                <a:ea typeface="ＭＳ Ｐゴシック" charset="0"/>
              </a:rPr>
              <a:t>Cushion treemap</a:t>
            </a:r>
          </a:p>
        </p:txBody>
      </p:sp>
      <p:sp>
        <p:nvSpPr>
          <p:cNvPr id="3686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Corbel" charset="0"/>
                <a:ea typeface="ＭＳ Ｐゴシック" charset="0"/>
              </a:rPr>
              <a:t>Use intuitive </a:t>
            </a:r>
            <a:r>
              <a:rPr lang="en-US" dirty="0">
                <a:solidFill>
                  <a:srgbClr val="FF6600"/>
                </a:solidFill>
                <a:latin typeface="Corbel" charset="0"/>
                <a:ea typeface="ＭＳ Ｐゴシック" charset="0"/>
              </a:rPr>
              <a:t>shading</a:t>
            </a:r>
            <a:r>
              <a:rPr lang="en-US" dirty="0">
                <a:latin typeface="Corbel" charset="0"/>
                <a:ea typeface="ＭＳ Ｐゴシック" charset="0"/>
              </a:rPr>
              <a:t> as a cue to provide insight in the hierarchical structure</a:t>
            </a:r>
          </a:p>
          <a:p>
            <a:r>
              <a:rPr lang="en-US" dirty="0">
                <a:latin typeface="Corbel" charset="0"/>
                <a:ea typeface="ＭＳ Ｐゴシック" charset="0"/>
              </a:rPr>
              <a:t>When subdividing the display area, add ridges to rectangles and rendered with shading </a:t>
            </a:r>
          </a:p>
          <a:p>
            <a:r>
              <a:rPr lang="en-US" dirty="0">
                <a:latin typeface="Corbel" charset="0"/>
                <a:ea typeface="ＭＳ Ｐゴシック" charset="0"/>
              </a:rPr>
              <a:t>The user can control the shape of the ridge to emphasize either the global structure of the tree or detailed information</a:t>
            </a:r>
          </a:p>
          <a:p>
            <a:endParaRPr lang="en-US" dirty="0">
              <a:latin typeface="Corbel" charset="0"/>
              <a:ea typeface="ＭＳ Ｐゴシック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orbel" charset="0"/>
                <a:ea typeface="ＭＳ Ｐゴシック" charset="0"/>
              </a:rPr>
              <a:t>Treemap w/o cushion</a:t>
            </a:r>
          </a:p>
        </p:txBody>
      </p:sp>
      <p:pic>
        <p:nvPicPr>
          <p:cNvPr id="37891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295400"/>
            <a:ext cx="7391400" cy="554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orbel" charset="0"/>
                <a:ea typeface="ＭＳ Ｐゴシック" charset="0"/>
              </a:rPr>
              <a:t>Treemap with cushion</a:t>
            </a:r>
          </a:p>
        </p:txBody>
      </p:sp>
      <p:pic>
        <p:nvPicPr>
          <p:cNvPr id="38915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295400"/>
            <a:ext cx="7340600" cy="550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>
                <a:latin typeface="Corbel" charset="0"/>
                <a:ea typeface="ＭＳ Ｐゴシック" charset="0"/>
              </a:rPr>
              <a:t>Detail information vs. global structure</a:t>
            </a:r>
          </a:p>
        </p:txBody>
      </p:sp>
      <p:pic>
        <p:nvPicPr>
          <p:cNvPr id="39939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524000"/>
            <a:ext cx="40640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0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5400" y="2590800"/>
            <a:ext cx="40640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1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5200" y="3657600"/>
            <a:ext cx="40640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orbel" charset="0"/>
                <a:ea typeface="ＭＳ Ｐゴシック" charset="0"/>
              </a:rPr>
              <a:t>3D treemap</a:t>
            </a:r>
          </a:p>
        </p:txBody>
      </p:sp>
      <p:pic>
        <p:nvPicPr>
          <p:cNvPr id="40963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295400"/>
            <a:ext cx="7239000" cy="542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4" name="Text Box 64"/>
          <p:cNvSpPr txBox="1">
            <a:spLocks noChangeArrowheads="1"/>
          </p:cNvSpPr>
          <p:nvPr/>
        </p:nvSpPr>
        <p:spPr bwMode="auto">
          <a:xfrm>
            <a:off x="2971800" y="5867400"/>
            <a:ext cx="25146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en-US" sz="2000">
                <a:latin typeface="Corbel" charset="0"/>
              </a:rPr>
              <a:t>Show depth in tree as the height of steps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orbel" charset="0"/>
                <a:ea typeface="ＭＳ Ｐゴシック" charset="0"/>
              </a:rPr>
              <a:t>3D treemap</a:t>
            </a:r>
          </a:p>
        </p:txBody>
      </p:sp>
      <p:pic>
        <p:nvPicPr>
          <p:cNvPr id="41987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95400"/>
            <a:ext cx="91440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88" name="Text Box 64"/>
          <p:cNvSpPr txBox="1">
            <a:spLocks noChangeArrowheads="1"/>
          </p:cNvSpPr>
          <p:nvPr/>
        </p:nvSpPr>
        <p:spPr bwMode="auto">
          <a:xfrm>
            <a:off x="0" y="6000750"/>
            <a:ext cx="9144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sz="2000">
                <a:latin typeface="Corbel" charset="0"/>
              </a:rPr>
              <a:t>The height of the 2.5D blocks depicts the relative change in stock market price. 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orbel" charset="0"/>
                <a:ea typeface="ＭＳ Ｐゴシック" charset="0"/>
              </a:rPr>
              <a:t>Nonrectangular treemap</a:t>
            </a:r>
          </a:p>
        </p:txBody>
      </p:sp>
      <p:pic>
        <p:nvPicPr>
          <p:cNvPr id="43011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1447800"/>
            <a:ext cx="4521200" cy="452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2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00" y="1651000"/>
            <a:ext cx="4064000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3" name="Text Box 64"/>
          <p:cNvSpPr txBox="1">
            <a:spLocks noChangeArrowheads="1"/>
          </p:cNvSpPr>
          <p:nvPr/>
        </p:nvSpPr>
        <p:spPr bwMode="auto">
          <a:xfrm>
            <a:off x="4572000" y="6248400"/>
            <a:ext cx="4191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en-US" sz="2000" dirty="0">
                <a:latin typeface="Corbel" charset="0"/>
              </a:rPr>
              <a:t>Circular </a:t>
            </a:r>
            <a:r>
              <a:rPr lang="en-US" sz="2000" dirty="0" err="1">
                <a:latin typeface="Corbel" charset="0"/>
              </a:rPr>
              <a:t>treemap</a:t>
            </a:r>
            <a:endParaRPr lang="en-US" sz="2000" dirty="0">
              <a:latin typeface="Corbel" charset="0"/>
            </a:endParaRPr>
          </a:p>
        </p:txBody>
      </p:sp>
      <p:sp>
        <p:nvSpPr>
          <p:cNvPr id="43014" name="Text Box 64"/>
          <p:cNvSpPr txBox="1">
            <a:spLocks noChangeArrowheads="1"/>
          </p:cNvSpPr>
          <p:nvPr/>
        </p:nvSpPr>
        <p:spPr bwMode="auto">
          <a:xfrm>
            <a:off x="228600" y="6248400"/>
            <a:ext cx="4191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en-US" sz="2000">
                <a:latin typeface="Corbel" charset="0"/>
              </a:rPr>
              <a:t>Voronoi treemap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orbel" charset="0"/>
                <a:ea typeface="ＭＳ Ｐゴシック" charset="0"/>
              </a:rPr>
              <a:t>Treemap application</a:t>
            </a:r>
          </a:p>
        </p:txBody>
      </p:sp>
      <p:sp>
        <p:nvSpPr>
          <p:cNvPr id="4403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>
                <a:latin typeface="Corbel" charset="0"/>
                <a:ea typeface="ＭＳ Ｐゴシック" charset="0"/>
              </a:rPr>
              <a:t>PhotoMesa – photo viewing</a:t>
            </a:r>
          </a:p>
          <a:p>
            <a:pPr lvl="1"/>
            <a:r>
              <a:rPr lang="en-US">
                <a:latin typeface="Corbel" charset="0"/>
                <a:ea typeface="ＭＳ Ｐゴシック" charset="0"/>
              </a:rPr>
              <a:t>Organizing the screen space into horizontal (or vertical) strips</a:t>
            </a:r>
          </a:p>
          <a:p>
            <a:pPr lvl="1"/>
            <a:r>
              <a:rPr lang="en-US">
                <a:latin typeface="Corbel" charset="0"/>
                <a:ea typeface="ＭＳ Ｐゴシック" charset="0"/>
              </a:rPr>
              <a:t>Keep the square-like aspect ratio and made for an easier to follow ordering</a:t>
            </a:r>
          </a:p>
          <a:p>
            <a:pPr lvl="1"/>
            <a:r>
              <a:rPr lang="en-US">
                <a:latin typeface="Corbel" charset="0"/>
                <a:ea typeface="ＭＳ Ｐゴシック" charset="0"/>
              </a:rPr>
              <a:t>Use quantum treemaps to accommodate fixed shape items like page thumbnails or photos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513"/>
            <a:ext cx="9144000" cy="644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59" name="Text Box 64"/>
          <p:cNvSpPr txBox="1">
            <a:spLocks noChangeArrowheads="1"/>
          </p:cNvSpPr>
          <p:nvPr/>
        </p:nvSpPr>
        <p:spPr bwMode="auto">
          <a:xfrm>
            <a:off x="609600" y="6457950"/>
            <a:ext cx="8305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en-US" sz="2000">
                <a:latin typeface="Corbel" charset="0"/>
              </a:rPr>
              <a:t>PhotoMesa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Corbel" charset="0"/>
                <a:ea typeface="宋体" charset="0"/>
                <a:cs typeface="宋体" charset="0"/>
              </a:rPr>
              <a:t>What is treemap?</a:t>
            </a:r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2800" dirty="0">
                <a:latin typeface="Corbel" charset="0"/>
                <a:ea typeface="宋体" charset="0"/>
                <a:cs typeface="宋体" charset="0"/>
              </a:rPr>
              <a:t>Turning a tree into a planar space-filling map</a:t>
            </a:r>
          </a:p>
          <a:p>
            <a:pPr lvl="1" eaLnBrk="1" hangingPunct="1"/>
            <a:r>
              <a:rPr lang="en-US" sz="2400" dirty="0">
                <a:latin typeface="Corbel" charset="0"/>
                <a:ea typeface="宋体" charset="0"/>
                <a:cs typeface="宋体" charset="0"/>
              </a:rPr>
              <a:t>A space-filling method for presenting </a:t>
            </a:r>
            <a:r>
              <a:rPr lang="en-US" sz="2400" dirty="0">
                <a:solidFill>
                  <a:srgbClr val="FF6600"/>
                </a:solidFill>
                <a:latin typeface="Corbel" charset="0"/>
                <a:ea typeface="宋体" charset="0"/>
                <a:cs typeface="宋体" charset="0"/>
              </a:rPr>
              <a:t>hierarchical</a:t>
            </a:r>
            <a:r>
              <a:rPr lang="en-US" sz="2400" dirty="0">
                <a:latin typeface="Corbel" charset="0"/>
                <a:ea typeface="宋体" charset="0"/>
                <a:cs typeface="宋体" charset="0"/>
              </a:rPr>
              <a:t> information</a:t>
            </a:r>
          </a:p>
          <a:p>
            <a:pPr lvl="1" eaLnBrk="1" hangingPunct="1"/>
            <a:r>
              <a:rPr lang="en-US" sz="2400" dirty="0">
                <a:solidFill>
                  <a:srgbClr val="FF6600"/>
                </a:solidFill>
                <a:latin typeface="Corbel" charset="0"/>
                <a:ea typeface="宋体" charset="0"/>
                <a:cs typeface="宋体" charset="0"/>
              </a:rPr>
              <a:t>Recursively subdivide</a:t>
            </a:r>
            <a:r>
              <a:rPr lang="en-US" sz="2400" dirty="0">
                <a:latin typeface="Corbel" charset="0"/>
                <a:ea typeface="宋体" charset="0"/>
                <a:cs typeface="宋体" charset="0"/>
              </a:rPr>
              <a:t> a given display area based on the hierarchical structure</a:t>
            </a:r>
          </a:p>
          <a:p>
            <a:pPr lvl="1" eaLnBrk="1" hangingPunct="1"/>
            <a:r>
              <a:rPr lang="en-US" sz="2400" dirty="0">
                <a:solidFill>
                  <a:srgbClr val="FF6600"/>
                </a:solidFill>
                <a:latin typeface="Corbel" charset="0"/>
                <a:ea typeface="宋体" charset="0"/>
                <a:cs typeface="宋体" charset="0"/>
              </a:rPr>
              <a:t>Alternate</a:t>
            </a:r>
            <a:r>
              <a:rPr lang="en-US" sz="2400" dirty="0">
                <a:latin typeface="Corbel" charset="0"/>
                <a:ea typeface="宋体" charset="0"/>
                <a:cs typeface="宋体" charset="0"/>
              </a:rPr>
              <a:t> between horizontal and vertical subdivisions</a:t>
            </a:r>
          </a:p>
          <a:p>
            <a:pPr lvl="1" eaLnBrk="1" hangingPunct="1"/>
            <a:r>
              <a:rPr lang="en-US" sz="2400" dirty="0">
                <a:latin typeface="Corbel" charset="0"/>
                <a:ea typeface="宋体" charset="0"/>
                <a:cs typeface="宋体" charset="0"/>
              </a:rPr>
              <a:t>Present the individual node’s information through </a:t>
            </a:r>
            <a:r>
              <a:rPr lang="en-US" sz="2400" dirty="0">
                <a:solidFill>
                  <a:srgbClr val="FF6600"/>
                </a:solidFill>
                <a:latin typeface="Corbel" charset="0"/>
                <a:ea typeface="宋体" charset="0"/>
                <a:cs typeface="宋体" charset="0"/>
              </a:rPr>
              <a:t>visual attributes</a:t>
            </a:r>
            <a:r>
              <a:rPr lang="en-US" sz="2400" dirty="0">
                <a:latin typeface="Corbel" charset="0"/>
                <a:ea typeface="宋体" charset="0"/>
                <a:cs typeface="宋体" charset="0"/>
              </a:rPr>
              <a:t> of the bounding rectangle</a:t>
            </a:r>
          </a:p>
        </p:txBody>
      </p:sp>
      <p:sp>
        <p:nvSpPr>
          <p:cNvPr id="16388" name="Text Box 64"/>
          <p:cNvSpPr txBox="1">
            <a:spLocks noChangeArrowheads="1"/>
          </p:cNvSpPr>
          <p:nvPr/>
        </p:nvSpPr>
        <p:spPr bwMode="auto">
          <a:xfrm>
            <a:off x="457200" y="5638800"/>
            <a:ext cx="83058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sz="2000" dirty="0">
                <a:latin typeface="Courier"/>
                <a:cs typeface="Courier"/>
                <a:hlinkClick r:id="rId2"/>
              </a:rPr>
              <a:t>http://www.cs.umd.edu/hcil/treemap-history/</a:t>
            </a:r>
            <a:endParaRPr lang="en-US" sz="2000" dirty="0">
              <a:latin typeface="Courier"/>
              <a:cs typeface="Courier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1008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64">
            <a:extLst>
              <a:ext uri="{FF2B5EF4-FFF2-40B4-BE49-F238E27FC236}">
                <a16:creationId xmlns:a16="http://schemas.microsoft.com/office/drawing/2014/main" id="{6D07EDD5-1CA2-8340-8F9D-830F1976A4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0" y="297359"/>
            <a:ext cx="228600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en-US" sz="2000" dirty="0">
                <a:latin typeface="Corbel" charset="0"/>
              </a:rPr>
              <a:t>Photo collages</a:t>
            </a:r>
          </a:p>
          <a:p>
            <a:pPr algn="r" eaLnBrk="1" hangingPunct="1">
              <a:spcBef>
                <a:spcPct val="20000"/>
              </a:spcBef>
            </a:pPr>
            <a:r>
              <a:rPr lang="en-US" sz="2000" dirty="0">
                <a:latin typeface="Corbel" charset="0"/>
              </a:rPr>
              <a:t>More flexibility? ...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orbel" charset="0"/>
                <a:ea typeface="ＭＳ Ｐゴシック" charset="0"/>
              </a:rPr>
              <a:t>Treemap application</a:t>
            </a:r>
          </a:p>
        </p:txBody>
      </p:sp>
      <p:sp>
        <p:nvSpPr>
          <p:cNvPr id="4710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>
                <a:latin typeface="Corbel" charset="0"/>
                <a:ea typeface="ＭＳ Ｐゴシック" charset="0"/>
              </a:rPr>
              <a:t>Map of the market – stock market</a:t>
            </a:r>
          </a:p>
          <a:p>
            <a:pPr lvl="1"/>
            <a:r>
              <a:rPr lang="en-US">
                <a:latin typeface="Corbel" charset="0"/>
                <a:ea typeface="ＭＳ Ｐゴシック" charset="0"/>
              </a:rPr>
              <a:t>Use cluster treemaps to ensure low aspect ratio rectangles</a:t>
            </a:r>
          </a:p>
          <a:p>
            <a:pPr lvl="1"/>
            <a:r>
              <a:rPr lang="en-US">
                <a:latin typeface="Corbel" charset="0"/>
                <a:ea typeface="ＭＳ Ｐゴシック" charset="0"/>
              </a:rPr>
              <a:t>Most rectangles are squareish and there are very few thin rectangles</a:t>
            </a:r>
          </a:p>
          <a:p>
            <a:pPr lvl="1"/>
            <a:r>
              <a:rPr lang="en-US">
                <a:latin typeface="Corbel" charset="0"/>
                <a:ea typeface="ＭＳ Ｐゴシック" charset="0"/>
              </a:rPr>
              <a:t>Give up the lexicographic ordering in slice-and-dice treemaps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ext Box 64"/>
          <p:cNvSpPr txBox="1">
            <a:spLocks noChangeArrowheads="1"/>
          </p:cNvSpPr>
          <p:nvPr/>
        </p:nvSpPr>
        <p:spPr bwMode="auto">
          <a:xfrm>
            <a:off x="457200" y="6076950"/>
            <a:ext cx="8305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en-US" sz="2000">
                <a:latin typeface="Corbel" charset="0"/>
              </a:rPr>
              <a:t>Map of the market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CCCA881-510E-E746-8B7A-44F4630BF7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85800"/>
            <a:ext cx="9144000" cy="516890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orbel" charset="0"/>
                <a:ea typeface="ＭＳ Ｐゴシック" charset="0"/>
              </a:rPr>
              <a:t>Treemap application</a:t>
            </a:r>
          </a:p>
        </p:txBody>
      </p:sp>
      <p:sp>
        <p:nvSpPr>
          <p:cNvPr id="4915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>
                <a:latin typeface="Corbel" charset="0"/>
                <a:ea typeface="ＭＳ Ｐゴシック" charset="0"/>
              </a:rPr>
              <a:t>SequoiaView</a:t>
            </a:r>
            <a:r>
              <a:rPr lang="en-US" dirty="0">
                <a:latin typeface="Corbel" charset="0"/>
                <a:ea typeface="ＭＳ Ｐゴシック" charset="0"/>
              </a:rPr>
              <a:t> – </a:t>
            </a:r>
            <a:r>
              <a:rPr lang="en-US" dirty="0" err="1">
                <a:latin typeface="Corbel" charset="0"/>
                <a:ea typeface="ＭＳ Ｐゴシック" charset="0"/>
              </a:rPr>
              <a:t>harddisk</a:t>
            </a:r>
            <a:r>
              <a:rPr lang="en-US" dirty="0">
                <a:latin typeface="Corbel" charset="0"/>
                <a:ea typeface="ＭＳ Ｐゴシック" charset="0"/>
              </a:rPr>
              <a:t> browsing</a:t>
            </a:r>
          </a:p>
          <a:p>
            <a:pPr lvl="1"/>
            <a:r>
              <a:rPr lang="en-US" dirty="0">
                <a:latin typeface="Corbel" charset="0"/>
                <a:ea typeface="ＭＳ Ｐゴシック" charset="0"/>
              </a:rPr>
              <a:t>Use cushion </a:t>
            </a:r>
            <a:r>
              <a:rPr lang="en-US" dirty="0" err="1">
                <a:latin typeface="Corbel" charset="0"/>
                <a:ea typeface="ＭＳ Ｐゴシック" charset="0"/>
              </a:rPr>
              <a:t>treemaps</a:t>
            </a:r>
            <a:r>
              <a:rPr lang="en-US" dirty="0">
                <a:latin typeface="Corbel" charset="0"/>
                <a:ea typeface="ＭＳ Ｐゴシック" charset="0"/>
              </a:rPr>
              <a:t> show depth of nesting by shadows on cushion-like 3-D mounds</a:t>
            </a:r>
          </a:p>
          <a:p>
            <a:pPr lvl="1"/>
            <a:r>
              <a:rPr lang="en-US" dirty="0">
                <a:latin typeface="Corbel" charset="0"/>
                <a:ea typeface="ＭＳ Ｐゴシック" charset="0"/>
              </a:rPr>
              <a:t>Use </a:t>
            </a:r>
            <a:r>
              <a:rPr lang="en-US" dirty="0" err="1">
                <a:latin typeface="Corbel" charset="0"/>
                <a:ea typeface="ＭＳ Ｐゴシック" charset="0"/>
              </a:rPr>
              <a:t>squarified</a:t>
            </a:r>
            <a:r>
              <a:rPr lang="en-US" dirty="0">
                <a:latin typeface="Corbel" charset="0"/>
                <a:ea typeface="ＭＳ Ｐゴシック" charset="0"/>
              </a:rPr>
              <a:t> </a:t>
            </a:r>
            <a:r>
              <a:rPr lang="en-US" dirty="0" err="1">
                <a:latin typeface="Corbel" charset="0"/>
                <a:ea typeface="ＭＳ Ｐゴシック" charset="0"/>
              </a:rPr>
              <a:t>treemaps</a:t>
            </a:r>
            <a:r>
              <a:rPr lang="en-US" dirty="0">
                <a:latin typeface="Corbel" charset="0"/>
                <a:ea typeface="ＭＳ Ｐゴシック" charset="0"/>
              </a:rPr>
              <a:t> to avoid high aspect ratio rectangles</a:t>
            </a:r>
          </a:p>
          <a:p>
            <a:pPr lvl="1"/>
            <a:r>
              <a:rPr lang="en-US" dirty="0">
                <a:latin typeface="Corbel" charset="0"/>
                <a:ea typeface="ＭＳ Ｐゴシック" charset="0"/>
              </a:rPr>
              <a:t>Show your Windows PC file directories using cushion </a:t>
            </a:r>
            <a:r>
              <a:rPr lang="en-US" dirty="0" err="1">
                <a:latin typeface="Corbel" charset="0"/>
                <a:ea typeface="ＭＳ Ｐゴシック" charset="0"/>
              </a:rPr>
              <a:t>treemaps</a:t>
            </a:r>
            <a:endParaRPr lang="en-US" dirty="0">
              <a:latin typeface="Corbel" charset="0"/>
              <a:ea typeface="ＭＳ Ｐゴシック" charset="0"/>
            </a:endParaRPr>
          </a:p>
          <a:p>
            <a:pPr lvl="1"/>
            <a:r>
              <a:rPr lang="en-US" dirty="0">
                <a:latin typeface="Corbel" charset="0"/>
                <a:ea typeface="ＭＳ Ｐゴシック" charset="0"/>
              </a:rPr>
              <a:t>Reveals large files that waste space and duplicate directories that could be deleted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ext Box 64"/>
          <p:cNvSpPr txBox="1">
            <a:spLocks noChangeArrowheads="1"/>
          </p:cNvSpPr>
          <p:nvPr/>
        </p:nvSpPr>
        <p:spPr bwMode="auto">
          <a:xfrm>
            <a:off x="887090" y="6477000"/>
            <a:ext cx="8305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en-US" sz="2000" dirty="0" err="1">
                <a:latin typeface="Corbel" charset="0"/>
              </a:rPr>
              <a:t>SequoiaView</a:t>
            </a:r>
            <a:endParaRPr lang="en-US" sz="2000" dirty="0">
              <a:latin typeface="Corbel" charset="0"/>
            </a:endParaRPr>
          </a:p>
        </p:txBody>
      </p:sp>
      <p:pic>
        <p:nvPicPr>
          <p:cNvPr id="50179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19534"/>
            <a:ext cx="7696200" cy="6738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orbel" charset="0"/>
                <a:ea typeface="ＭＳ Ｐゴシック" charset="0"/>
              </a:rPr>
              <a:t>Treemap application</a:t>
            </a:r>
          </a:p>
        </p:txBody>
      </p:sp>
      <p:sp>
        <p:nvSpPr>
          <p:cNvPr id="5120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>
                <a:latin typeface="Corbel" charset="0"/>
                <a:ea typeface="ＭＳ Ｐゴシック" charset="0"/>
              </a:rPr>
              <a:t>Honeycomb – enterprise deployments</a:t>
            </a:r>
          </a:p>
          <a:p>
            <a:pPr lvl="1"/>
            <a:r>
              <a:rPr lang="en-US">
                <a:latin typeface="Corbel" charset="0"/>
                <a:ea typeface="ＭＳ Ｐゴシック" charset="0"/>
              </a:rPr>
              <a:t>A treemap software suite suitable for large-scale enterprise deployments</a:t>
            </a:r>
          </a:p>
          <a:p>
            <a:pPr lvl="1"/>
            <a:r>
              <a:rPr lang="en-US">
                <a:latin typeface="Corbel" charset="0"/>
                <a:ea typeface="ＭＳ Ｐゴシック" charset="0"/>
              </a:rPr>
              <a:t>Automate the development, deployment and management of treemaps including the definition and maintenance of users, roles, and security</a:t>
            </a:r>
          </a:p>
          <a:p>
            <a:pPr lvl="1"/>
            <a:r>
              <a:rPr lang="en-US">
                <a:latin typeface="Corbel" charset="0"/>
                <a:ea typeface="ＭＳ Ｐゴシック" charset="0"/>
              </a:rPr>
              <a:t>The Marine Corps Equipment Readiness Information Tool (MERIT) is used daily by 3000 people to manage logistics for material readiness 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76200"/>
            <a:ext cx="8756650" cy="640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227" name="Text Box 64"/>
          <p:cNvSpPr txBox="1">
            <a:spLocks noChangeArrowheads="1"/>
          </p:cNvSpPr>
          <p:nvPr/>
        </p:nvSpPr>
        <p:spPr bwMode="auto">
          <a:xfrm>
            <a:off x="609600" y="6400800"/>
            <a:ext cx="8305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en-US" sz="2000">
                <a:latin typeface="Corbel" charset="0"/>
              </a:rPr>
              <a:t>Honeycomb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orbel" charset="0"/>
                <a:ea typeface="ＭＳ Ｐゴシック" charset="0"/>
              </a:rPr>
              <a:t>Treemap application</a:t>
            </a:r>
          </a:p>
        </p:txBody>
      </p:sp>
      <p:sp>
        <p:nvSpPr>
          <p:cNvPr id="5325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>
                <a:latin typeface="Corbel" charset="0"/>
                <a:ea typeface="ＭＳ Ｐゴシック" charset="0"/>
              </a:rPr>
              <a:t>Newsmap – news headline browsing</a:t>
            </a:r>
          </a:p>
          <a:p>
            <a:pPr lvl="1"/>
            <a:r>
              <a:rPr lang="en-US">
                <a:latin typeface="Corbel" charset="0"/>
                <a:ea typeface="ＭＳ Ｐゴシック" charset="0"/>
              </a:rPr>
              <a:t>Take the Google News output and show it with a newsmap</a:t>
            </a:r>
          </a:p>
          <a:p>
            <a:pPr lvl="1"/>
            <a:r>
              <a:rPr lang="en-US">
                <a:latin typeface="Corbel" charset="0"/>
                <a:ea typeface="ＭＳ Ｐゴシック" charset="0"/>
              </a:rPr>
              <a:t>Color codes the type of news story (sports, business, national, etc.) and size indicates how many news stories there are on this topic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ext Box 64"/>
          <p:cNvSpPr txBox="1">
            <a:spLocks noChangeArrowheads="1"/>
          </p:cNvSpPr>
          <p:nvPr/>
        </p:nvSpPr>
        <p:spPr bwMode="auto">
          <a:xfrm>
            <a:off x="609600" y="6324600"/>
            <a:ext cx="8305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en-US" sz="2000">
                <a:latin typeface="Corbel" charset="0"/>
              </a:rPr>
              <a:t>Newsmap</a:t>
            </a:r>
          </a:p>
        </p:txBody>
      </p:sp>
      <p:pic>
        <p:nvPicPr>
          <p:cNvPr id="2" name="Picture 1" descr="Screen Shot 2015-03-02 at 9.04.58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55559"/>
            <a:ext cx="9144000" cy="5078584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Corbel"/>
                <a:cs typeface="Corbel"/>
              </a:rPr>
              <a:t>Further reading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>
                <a:latin typeface="Corbel"/>
                <a:cs typeface="Corbel"/>
              </a:rPr>
              <a:t>Y. </a:t>
            </a:r>
            <a:r>
              <a:rPr lang="en-US" sz="2400" dirty="0" err="1">
                <a:latin typeface="Corbel"/>
                <a:cs typeface="Corbel"/>
              </a:rPr>
              <a:t>Tu</a:t>
            </a:r>
            <a:r>
              <a:rPr lang="en-US" sz="2400" dirty="0">
                <a:latin typeface="Corbel"/>
                <a:cs typeface="Corbel"/>
              </a:rPr>
              <a:t> and H.-W. </a:t>
            </a:r>
            <a:r>
              <a:rPr lang="en-US" sz="2400" dirty="0" err="1">
                <a:latin typeface="Corbel"/>
                <a:cs typeface="Corbel"/>
              </a:rPr>
              <a:t>Shen</a:t>
            </a:r>
            <a:r>
              <a:rPr lang="en-US" sz="2400" dirty="0">
                <a:latin typeface="Corbel"/>
                <a:cs typeface="Corbel"/>
              </a:rPr>
              <a:t>. Visualizing Changes of Hierarchical Data using </a:t>
            </a:r>
            <a:r>
              <a:rPr lang="en-US" sz="2400" dirty="0" err="1">
                <a:latin typeface="Corbel"/>
                <a:cs typeface="Corbel"/>
              </a:rPr>
              <a:t>Treemaps</a:t>
            </a:r>
            <a:r>
              <a:rPr lang="en-US" sz="2400" dirty="0">
                <a:latin typeface="Corbel"/>
                <a:cs typeface="Corbel"/>
              </a:rPr>
              <a:t>. IEEE Transactions on Visualization and Computer Graphics, 13(6):1286-1293, 2007.</a:t>
            </a:r>
          </a:p>
          <a:p>
            <a:r>
              <a:rPr lang="en-US" sz="2400" dirty="0">
                <a:latin typeface="Corbel"/>
                <a:cs typeface="Corbel"/>
              </a:rPr>
              <a:t>J. Wood and J. Dykes. Spatially Ordered </a:t>
            </a:r>
            <a:r>
              <a:rPr lang="en-US" sz="2400" dirty="0" err="1">
                <a:latin typeface="Corbel"/>
                <a:cs typeface="Corbel"/>
              </a:rPr>
              <a:t>Treemaps</a:t>
            </a:r>
            <a:r>
              <a:rPr lang="en-US" sz="2400" dirty="0">
                <a:latin typeface="Corbel"/>
                <a:cs typeface="Corbel"/>
              </a:rPr>
              <a:t>. IEEE Transactions on Visualization and Computer Graphics, 14(6):1348-1355, 2008.</a:t>
            </a:r>
          </a:p>
          <a:p>
            <a:endParaRPr lang="en-US" sz="2400" dirty="0">
              <a:latin typeface="Corbel"/>
              <a:cs typeface="Corbel"/>
            </a:endParaRPr>
          </a:p>
        </p:txBody>
      </p:sp>
    </p:spTree>
    <p:extLst>
      <p:ext uri="{BB962C8B-B14F-4D97-AF65-F5344CB8AC3E}">
        <p14:creationId xmlns:p14="http://schemas.microsoft.com/office/powerpoint/2010/main" val="13149112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38100"/>
            <a:ext cx="8048625" cy="675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orbel" charset="0"/>
                <a:ea typeface="ＭＳ Ｐゴシック" charset="0"/>
              </a:rPr>
              <a:t>Pros and cons</a:t>
            </a:r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>
                <a:latin typeface="Corbel" charset="0"/>
                <a:ea typeface="ＭＳ Ｐゴシック" charset="0"/>
              </a:rPr>
              <a:t>Pros</a:t>
            </a:r>
          </a:p>
          <a:p>
            <a:pPr lvl="1" eaLnBrk="1" hangingPunct="1"/>
            <a:r>
              <a:rPr lang="en-US">
                <a:latin typeface="Corbel" charset="0"/>
                <a:ea typeface="宋体" charset="0"/>
                <a:cs typeface="宋体" charset="0"/>
              </a:rPr>
              <a:t>Allow 100% utilization of the available display space</a:t>
            </a:r>
          </a:p>
          <a:p>
            <a:pPr lvl="1" eaLnBrk="1" hangingPunct="1"/>
            <a:r>
              <a:rPr lang="en-US">
                <a:latin typeface="Corbel" charset="0"/>
                <a:ea typeface="宋体" charset="0"/>
                <a:cs typeface="宋体" charset="0"/>
              </a:rPr>
              <a:t>Display very large hierarchies in their entirety and facilitate the presentation of semantic information </a:t>
            </a:r>
            <a:endParaRPr lang="en-US">
              <a:latin typeface="Corbel" charset="0"/>
              <a:ea typeface="ＭＳ Ｐゴシック" charset="0"/>
            </a:endParaRPr>
          </a:p>
          <a:p>
            <a:r>
              <a:rPr lang="en-US">
                <a:latin typeface="Corbel" charset="0"/>
                <a:ea typeface="ＭＳ Ｐゴシック" charset="0"/>
              </a:rPr>
              <a:t>Cons</a:t>
            </a:r>
          </a:p>
          <a:p>
            <a:pPr lvl="1"/>
            <a:r>
              <a:rPr lang="en-US">
                <a:latin typeface="Corbel" charset="0"/>
                <a:ea typeface="ＭＳ Ｐゴシック" charset="0"/>
              </a:rPr>
              <a:t>Hierarchy may not be very intuitive due to the alternating of horizontal and vertical directions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orbel" charset="0"/>
                <a:ea typeface="ＭＳ Ｐゴシック" charset="0"/>
              </a:rPr>
              <a:t>Issues with treemap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>
                <a:latin typeface="Corbel" charset="0"/>
                <a:ea typeface="ＭＳ Ｐゴシック" charset="0"/>
              </a:rPr>
              <a:t>Layout design</a:t>
            </a:r>
          </a:p>
          <a:p>
            <a:pPr lvl="1"/>
            <a:r>
              <a:rPr lang="en-US">
                <a:latin typeface="Corbel" charset="0"/>
                <a:ea typeface="ＭＳ Ｐゴシック" charset="0"/>
              </a:rPr>
              <a:t>One dimension vs. two dimensions subdivision</a:t>
            </a:r>
          </a:p>
          <a:p>
            <a:pPr lvl="1"/>
            <a:r>
              <a:rPr lang="en-US">
                <a:latin typeface="Corbel" charset="0"/>
                <a:ea typeface="ＭＳ Ｐゴシック" charset="0"/>
              </a:rPr>
              <a:t>Order of the nodes in the hierarchy</a:t>
            </a:r>
          </a:p>
          <a:p>
            <a:pPr lvl="1"/>
            <a:r>
              <a:rPr lang="en-US">
                <a:latin typeface="Corbel" charset="0"/>
                <a:ea typeface="ＭＳ Ｐゴシック" charset="0"/>
              </a:rPr>
              <a:t>Aspect ratio of nodes</a:t>
            </a:r>
          </a:p>
          <a:p>
            <a:r>
              <a:rPr lang="en-US">
                <a:latin typeface="Corbel" charset="0"/>
                <a:ea typeface="ＭＳ Ｐゴシック" charset="0"/>
              </a:rPr>
              <a:t>Information mapping</a:t>
            </a:r>
          </a:p>
          <a:p>
            <a:pPr lvl="1"/>
            <a:r>
              <a:rPr lang="en-US">
                <a:latin typeface="Corbel" charset="0"/>
                <a:ea typeface="ＭＳ Ｐゴシック" charset="0"/>
              </a:rPr>
              <a:t>Rectangle – color, size, shading</a:t>
            </a:r>
          </a:p>
          <a:p>
            <a:pPr lvl="1"/>
            <a:r>
              <a:rPr lang="en-US">
                <a:latin typeface="Corbel" charset="0"/>
                <a:ea typeface="ＭＳ Ｐゴシック" charset="0"/>
              </a:rPr>
              <a:t>Map to text, image, …</a:t>
            </a:r>
          </a:p>
          <a:p>
            <a:pPr lvl="1"/>
            <a:endParaRPr lang="en-US">
              <a:latin typeface="Corbel" charset="0"/>
              <a:ea typeface="ＭＳ Ｐゴシック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orbel" charset="0"/>
                <a:ea typeface="ＭＳ Ｐゴシック" charset="0"/>
              </a:rPr>
              <a:t>Slice-and-dice vs. top-down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>
                <a:latin typeface="Corbel" charset="0"/>
                <a:ea typeface="ＭＳ Ｐゴシック" charset="0"/>
              </a:rPr>
              <a:t>Slice-and-dice</a:t>
            </a:r>
          </a:p>
          <a:p>
            <a:pPr lvl="1"/>
            <a:r>
              <a:rPr lang="en-US" sz="2400" dirty="0">
                <a:solidFill>
                  <a:srgbClr val="FF6600"/>
                </a:solidFill>
                <a:latin typeface="Corbel" charset="0"/>
                <a:ea typeface="ＭＳ Ｐゴシック" charset="0"/>
              </a:rPr>
              <a:t>Recursively subdivide along two dimensions</a:t>
            </a:r>
          </a:p>
          <a:p>
            <a:pPr lvl="1"/>
            <a:r>
              <a:rPr lang="en-US" sz="2400" dirty="0">
                <a:latin typeface="Corbel" charset="0"/>
                <a:ea typeface="ＭＳ Ｐゴシック" charset="0"/>
              </a:rPr>
              <a:t>Support large hierarchies (greater than 1,000 nodes)</a:t>
            </a:r>
          </a:p>
          <a:p>
            <a:r>
              <a:rPr lang="en-US" sz="2800" dirty="0">
                <a:latin typeface="Corbel" charset="0"/>
                <a:ea typeface="ＭＳ Ｐゴシック" charset="0"/>
              </a:rPr>
              <a:t>Top-down</a:t>
            </a:r>
          </a:p>
          <a:p>
            <a:pPr lvl="1"/>
            <a:r>
              <a:rPr lang="en-US" sz="2400" dirty="0">
                <a:solidFill>
                  <a:srgbClr val="FF6600"/>
                </a:solidFill>
                <a:latin typeface="Corbel" charset="0"/>
                <a:ea typeface="ＭＳ Ｐゴシック" charset="0"/>
              </a:rPr>
              <a:t>Slice only one dimension</a:t>
            </a:r>
          </a:p>
          <a:p>
            <a:pPr lvl="1"/>
            <a:r>
              <a:rPr lang="en-US" sz="2400" dirty="0">
                <a:latin typeface="Corbel" charset="0"/>
                <a:ea typeface="ＭＳ Ｐゴシック" charset="0"/>
              </a:rPr>
              <a:t>Preserve the structure of traditional tree diagrams (flow from one side of screen to the other)</a:t>
            </a:r>
          </a:p>
          <a:p>
            <a:pPr lvl="1"/>
            <a:r>
              <a:rPr lang="en-US" sz="2400" dirty="0">
                <a:latin typeface="Corbel" charset="0"/>
                <a:ea typeface="ＭＳ Ｐゴシック" charset="0"/>
              </a:rPr>
              <a:t>Acceptable results are produced only for hierarchies of limited size (up to 200 nodes)</a:t>
            </a:r>
          </a:p>
          <a:p>
            <a:pPr lvl="1"/>
            <a:endParaRPr lang="en-US" sz="2400" dirty="0">
              <a:latin typeface="Corbel" charset="0"/>
              <a:ea typeface="ＭＳ Ｐゴシック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76200"/>
            <a:ext cx="9031288" cy="617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Text Box 64"/>
          <p:cNvSpPr txBox="1">
            <a:spLocks noChangeArrowheads="1"/>
          </p:cNvSpPr>
          <p:nvPr/>
        </p:nvSpPr>
        <p:spPr bwMode="auto">
          <a:xfrm>
            <a:off x="457200" y="6324600"/>
            <a:ext cx="8305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en-US" sz="2000">
                <a:latin typeface="Corbel" charset="0"/>
              </a:rPr>
              <a:t>Slice-and-dice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52400"/>
            <a:ext cx="7391400" cy="658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1" name="Text Box 64"/>
          <p:cNvSpPr txBox="1">
            <a:spLocks noChangeArrowheads="1"/>
          </p:cNvSpPr>
          <p:nvPr/>
        </p:nvSpPr>
        <p:spPr bwMode="auto">
          <a:xfrm>
            <a:off x="609600" y="6324600"/>
            <a:ext cx="8305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en-US" sz="2000">
                <a:latin typeface="Corbel" charset="0"/>
              </a:rPr>
              <a:t>Top-down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1434</TotalTime>
  <Words>1071</Words>
  <Application>Microsoft Macintosh PowerPoint</Application>
  <PresentationFormat>On-screen Show (4:3)</PresentationFormat>
  <Paragraphs>140</Paragraphs>
  <Slides>39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4" baseType="lpstr">
      <vt:lpstr>Arial</vt:lpstr>
      <vt:lpstr>Calibri</vt:lpstr>
      <vt:lpstr>Corbel</vt:lpstr>
      <vt:lpstr>Courier</vt:lpstr>
      <vt:lpstr>Office Theme</vt:lpstr>
      <vt:lpstr>Treemap</vt:lpstr>
      <vt:lpstr>Overview</vt:lpstr>
      <vt:lpstr>What is treemap?</vt:lpstr>
      <vt:lpstr>PowerPoint Presentation</vt:lpstr>
      <vt:lpstr>Pros and cons</vt:lpstr>
      <vt:lpstr>Issues with treemap</vt:lpstr>
      <vt:lpstr>Slice-and-dice vs. top-down</vt:lpstr>
      <vt:lpstr>PowerPoint Presentation</vt:lpstr>
      <vt:lpstr>PowerPoint Presentation</vt:lpstr>
      <vt:lpstr>Ordered treemap</vt:lpstr>
      <vt:lpstr>Ordered treemap</vt:lpstr>
      <vt:lpstr>Squarified treemap</vt:lpstr>
      <vt:lpstr>Squarified treemap – basic idea</vt:lpstr>
      <vt:lpstr>Squarified treemap – steps</vt:lpstr>
      <vt:lpstr>Squarified treemap</vt:lpstr>
      <vt:lpstr>PowerPoint Presentation</vt:lpstr>
      <vt:lpstr>Strip treemap</vt:lpstr>
      <vt:lpstr>Comparison</vt:lpstr>
      <vt:lpstr>Spiral treemap</vt:lpstr>
      <vt:lpstr>Spiral treemap</vt:lpstr>
      <vt:lpstr>Cushion treemap</vt:lpstr>
      <vt:lpstr>Treemap w/o cushion</vt:lpstr>
      <vt:lpstr>Treemap with cushion</vt:lpstr>
      <vt:lpstr>Detail information vs. global structure</vt:lpstr>
      <vt:lpstr>3D treemap</vt:lpstr>
      <vt:lpstr>3D treemap</vt:lpstr>
      <vt:lpstr>Nonrectangular treemap</vt:lpstr>
      <vt:lpstr>Treemap application</vt:lpstr>
      <vt:lpstr>PowerPoint Presentation</vt:lpstr>
      <vt:lpstr>PowerPoint Presentation</vt:lpstr>
      <vt:lpstr>Treemap application</vt:lpstr>
      <vt:lpstr>PowerPoint Presentation</vt:lpstr>
      <vt:lpstr>Treemap application</vt:lpstr>
      <vt:lpstr>PowerPoint Presentation</vt:lpstr>
      <vt:lpstr>Treemap application</vt:lpstr>
      <vt:lpstr>PowerPoint Presentation</vt:lpstr>
      <vt:lpstr>Treemap application</vt:lpstr>
      <vt:lpstr>PowerPoint Presentation</vt:lpstr>
      <vt:lpstr>Further reading</vt:lpstr>
    </vt:vector>
  </TitlesOfParts>
  <Company>UC Davis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Views on Visualization</dc:title>
  <dc:creator>Kwan-Liu Ma</dc:creator>
  <cp:lastModifiedBy>Chaoli Wang</cp:lastModifiedBy>
  <cp:revision>171</cp:revision>
  <cp:lastPrinted>2015-03-02T14:28:50Z</cp:lastPrinted>
  <dcterms:created xsi:type="dcterms:W3CDTF">2011-09-28T18:29:29Z</dcterms:created>
  <dcterms:modified xsi:type="dcterms:W3CDTF">2021-11-03T13:12:10Z</dcterms:modified>
</cp:coreProperties>
</file>