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63"/>
  </p:notesMasterIdLst>
  <p:sldIdLst>
    <p:sldId id="347" r:id="rId2"/>
    <p:sldId id="372" r:id="rId3"/>
    <p:sldId id="348" r:id="rId4"/>
    <p:sldId id="375" r:id="rId5"/>
    <p:sldId id="378" r:id="rId6"/>
    <p:sldId id="379" r:id="rId7"/>
    <p:sldId id="380" r:id="rId8"/>
    <p:sldId id="381" r:id="rId9"/>
    <p:sldId id="382" r:id="rId10"/>
    <p:sldId id="422" r:id="rId11"/>
    <p:sldId id="421" r:id="rId12"/>
    <p:sldId id="428" r:id="rId13"/>
    <p:sldId id="402" r:id="rId14"/>
    <p:sldId id="403" r:id="rId15"/>
    <p:sldId id="405" r:id="rId16"/>
    <p:sldId id="406" r:id="rId17"/>
    <p:sldId id="407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23" r:id="rId27"/>
    <p:sldId id="417" r:id="rId28"/>
    <p:sldId id="455" r:id="rId29"/>
    <p:sldId id="418" r:id="rId30"/>
    <p:sldId id="419" r:id="rId31"/>
    <p:sldId id="420" r:id="rId32"/>
    <p:sldId id="349" r:id="rId33"/>
    <p:sldId id="350" r:id="rId34"/>
    <p:sldId id="456" r:id="rId35"/>
    <p:sldId id="457" r:id="rId36"/>
    <p:sldId id="458" r:id="rId37"/>
    <p:sldId id="355" r:id="rId38"/>
    <p:sldId id="356" r:id="rId39"/>
    <p:sldId id="357" r:id="rId40"/>
    <p:sldId id="358" r:id="rId41"/>
    <p:sldId id="359" r:id="rId42"/>
    <p:sldId id="360" r:id="rId43"/>
    <p:sldId id="361" r:id="rId44"/>
    <p:sldId id="362" r:id="rId45"/>
    <p:sldId id="459" r:id="rId46"/>
    <p:sldId id="462" r:id="rId47"/>
    <p:sldId id="460" r:id="rId48"/>
    <p:sldId id="363" r:id="rId49"/>
    <p:sldId id="364" r:id="rId50"/>
    <p:sldId id="365" r:id="rId51"/>
    <p:sldId id="366" r:id="rId52"/>
    <p:sldId id="367" r:id="rId53"/>
    <p:sldId id="368" r:id="rId54"/>
    <p:sldId id="369" r:id="rId55"/>
    <p:sldId id="370" r:id="rId56"/>
    <p:sldId id="427" r:id="rId57"/>
    <p:sldId id="425" r:id="rId58"/>
    <p:sldId id="432" r:id="rId59"/>
    <p:sldId id="371" r:id="rId60"/>
    <p:sldId id="463" r:id="rId61"/>
    <p:sldId id="464" r:id="rId6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  <a:srgbClr val="3366FF"/>
    <a:srgbClr val="99CC00"/>
    <a:srgbClr val="FF9900"/>
    <a:srgbClr val="CC6600"/>
    <a:srgbClr val="008000"/>
    <a:srgbClr val="669900"/>
    <a:srgbClr val="66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>
      <p:cViewPr varScale="1">
        <p:scale>
          <a:sx n="117" d="100"/>
          <a:sy n="117" d="100"/>
        </p:scale>
        <p:origin x="148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  <a:cs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927BCA-D107-894B-8169-B9575FFF45A3}" type="datetime1">
              <a:rPr lang="en-US"/>
              <a:pPr/>
              <a:t>6/9/22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  <a:cs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2AC740-E799-2A41-A27D-830CE242BD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-122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-122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-122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-122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-122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E028C3C8-36A3-3C47-9E58-074FB68E1BED}" type="slidenum">
              <a:rPr lang="nl-NL" sz="1200"/>
              <a:pPr eaLnBrk="1" hangingPunct="1"/>
              <a:t>2</a:t>
            </a:fld>
            <a:endParaRPr lang="nl-NL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>
              <a:latin typeface="Calibri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33221065-A113-D745-8847-8DC08F4A62A1}" type="slidenum">
              <a:rPr lang="nl-NL" sz="1200"/>
              <a:pPr eaLnBrk="1" hangingPunct="1"/>
              <a:t>4</a:t>
            </a:fld>
            <a:endParaRPr lang="nl-NL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>
              <a:latin typeface="Calibri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24C5CB46-46F2-414B-8A98-659549F4B9F7}" type="slidenum">
              <a:rPr lang="nl-NL" sz="1200"/>
              <a:pPr eaLnBrk="1" hangingPunct="1"/>
              <a:t>10</a:t>
            </a:fld>
            <a:endParaRPr lang="nl-NL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>
              <a:latin typeface="Calibri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AC740-E799-2A41-A27D-830CE242BDB9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683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E186B5C1-CF2A-A84C-98EE-BDC73EE50704}" type="slidenum">
              <a:rPr lang="en-US" sz="1200"/>
              <a:pPr eaLnBrk="1" hangingPunct="1"/>
              <a:t>55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EE70-3E0E-4C40-A518-BF0BD0E5416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451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FE00F-BD3E-2F4F-8A0F-B35042493C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8671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01485-F6C2-9840-B0DB-6B05C518BE1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6860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468A-F072-8A47-BE60-2DFFAED3889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232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D2AE7-AD19-D844-AF11-27E4DF12226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77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343E-CADB-1943-9110-7F8D12EEB78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9291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202-891B-784D-B99E-7057E2A67F0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0865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BCD59-F12E-034B-96C0-D4A412E3C2E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137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9196B-96ED-A043-ABBC-9BC4CC36B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9702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C5B5-B2C2-2D45-BAB0-827B1126FB1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9455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B2579-AF4F-9D4A-AFD0-F95AFE941A8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935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A2CB3-70C9-244D-BCE7-9EFB920A169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3927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observablehq.com/@d3/force-directed-graph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gephi.org" TargetMode="External"/><Relationship Id="rId7" Type="http://schemas.openxmlformats.org/officeDocument/2006/relationships/hyperlink" Target="http://lgl.sourceforge.net/" TargetMode="External"/><Relationship Id="rId2" Type="http://schemas.openxmlformats.org/officeDocument/2006/relationships/hyperlink" Target="http://www.graphviz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gdf.net/doku.php" TargetMode="External"/><Relationship Id="rId5" Type="http://schemas.openxmlformats.org/officeDocument/2006/relationships/hyperlink" Target="http://www.boost.org/doc/libs/1_42_0/libs/graph/doc/table_of_contents.html" TargetMode="External"/><Relationship Id="rId4" Type="http://schemas.openxmlformats.org/officeDocument/2006/relationships/hyperlink" Target="http://jung.sourceforge.net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www.nd.edu/~cwang11/graphvisual/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Graph visualization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1733311"/>
            <a:ext cx="5080438" cy="27624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700" y="4572000"/>
            <a:ext cx="4572000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0"/>
            <a:ext cx="4572000" cy="2286000"/>
          </a:xfrm>
          <a:prstGeom prst="rect">
            <a:avLst/>
          </a:prstGeom>
        </p:spPr>
      </p:pic>
      <p:pic>
        <p:nvPicPr>
          <p:cNvPr id="12" name="Picture 11" descr="Screen Shot 2017-01-20 at 11.02.46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80594"/>
            <a:ext cx="4191000" cy="28708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The algorithm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Compute attractive forces between adjacent vertices </a:t>
            </a: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Compute repulsive forces between all pairs of vertices</a:t>
            </a: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Adds the notion of </a:t>
            </a:r>
            <a:r>
              <a:rPr lang="en-US" sz="2800" i="1" dirty="0">
                <a:solidFill>
                  <a:srgbClr val="FF6600"/>
                </a:solidFill>
                <a:latin typeface="Corbel" charset="0"/>
                <a:ea typeface="ＭＳ Ｐゴシック" charset="0"/>
                <a:cs typeface="宋体" charset="0"/>
              </a:rPr>
              <a:t>temperature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Could start at an initial value (say one tenth the width of the frame) and decay to </a:t>
            </a:r>
            <a:r>
              <a:rPr lang="en-US" sz="2400" dirty="0">
                <a:latin typeface="Times New Roman" charset="0"/>
                <a:ea typeface="ＭＳ Ｐゴシック" charset="0"/>
                <a:cs typeface="Times New Roman" charset="0"/>
              </a:rPr>
              <a:t>0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in an inverse linear fashion 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The temperature controls the displacement of vertices so that as the layout becomes better, the adjustments become smaller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A special case of a general technique called </a:t>
            </a:r>
            <a:r>
              <a:rPr lang="en-US" sz="2400" i="1" dirty="0">
                <a:solidFill>
                  <a:srgbClr val="FF6600"/>
                </a:solidFill>
                <a:latin typeface="Corbel" charset="0"/>
                <a:ea typeface="ＭＳ Ｐゴシック" charset="0"/>
                <a:cs typeface="宋体" charset="0"/>
              </a:rPr>
              <a:t>simulated annealing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49213"/>
            <a:ext cx="7759700" cy="677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43000" y="1295400"/>
            <a:ext cx="2209800" cy="228600"/>
          </a:xfrm>
          <a:prstGeom prst="rect">
            <a:avLst/>
          </a:prstGeom>
          <a:solidFill>
            <a:srgbClr val="FF00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43000" y="3505200"/>
            <a:ext cx="2286000" cy="228600"/>
          </a:xfrm>
          <a:prstGeom prst="rect">
            <a:avLst/>
          </a:prstGeom>
          <a:solidFill>
            <a:srgbClr val="FF00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43000" y="4953000"/>
            <a:ext cx="7239000" cy="228600"/>
          </a:xfrm>
          <a:prstGeom prst="rect">
            <a:avLst/>
          </a:prstGeom>
          <a:solidFill>
            <a:srgbClr val="0080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43000" y="6096000"/>
            <a:ext cx="5943600" cy="228600"/>
          </a:xfrm>
          <a:prstGeom prst="rect">
            <a:avLst/>
          </a:prstGeom>
          <a:solidFill>
            <a:srgbClr val="0000FF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Demo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1303DA-DC07-4E41-B950-356F6D0A4578}"/>
              </a:ext>
            </a:extLst>
          </p:cNvPr>
          <p:cNvSpPr txBox="1">
            <a:spLocks/>
          </p:cNvSpPr>
          <p:nvPr/>
        </p:nvSpPr>
        <p:spPr>
          <a:xfrm>
            <a:off x="457200" y="1524000"/>
            <a:ext cx="8229600" cy="944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b="0" i="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u="sng" dirty="0">
                <a:latin typeface="Courier"/>
                <a:ea typeface="宋体" charset="0"/>
                <a:cs typeface="Courier"/>
                <a:hlinkClick r:id="rId2"/>
              </a:rPr>
              <a:t>https://observablehq.com/@d3/force-directed-graph</a:t>
            </a:r>
            <a:endParaRPr lang="en-US" sz="2000" u="sng" dirty="0">
              <a:latin typeface="Courier"/>
              <a:ea typeface="宋体" charset="0"/>
              <a:cs typeface="Courier"/>
            </a:endParaRPr>
          </a:p>
          <a:p>
            <a:pPr marL="0" indent="0">
              <a:buNone/>
            </a:pPr>
            <a:endParaRPr lang="en-US" sz="2000" u="sng" dirty="0">
              <a:latin typeface="Courier"/>
              <a:ea typeface="宋体" charset="0"/>
              <a:cs typeface="Courie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Corbel" charset="0"/>
                <a:ea typeface="ＭＳ Ｐゴシック" charset="0"/>
                <a:cs typeface="宋体" charset="0"/>
              </a:rPr>
              <a:t>Termination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Well …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50 iterations?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Energy threshold?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Local minimum reached?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User input?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Often-cited papers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981200"/>
            <a:ext cx="91440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	(</a:t>
            </a:r>
            <a:r>
              <a:rPr lang="en-US" sz="2400" b="1" dirty="0">
                <a:latin typeface="Corbel" charset="0"/>
                <a:ea typeface="ＭＳ Ｐゴシック" charset="0"/>
                <a:cs typeface="宋体" charset="0"/>
              </a:rPr>
              <a:t>E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)		[</a:t>
            </a:r>
            <a:r>
              <a:rPr lang="en-US" sz="2400" dirty="0" err="1">
                <a:latin typeface="Corbel" charset="0"/>
                <a:ea typeface="ＭＳ Ｐゴシック" charset="0"/>
                <a:cs typeface="宋体" charset="0"/>
              </a:rPr>
              <a:t>Eades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1984]</a:t>
            </a:r>
            <a:br>
              <a:rPr lang="en-US" sz="2400" b="1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400" b="1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  <a:t>A heuristic for graph drawing</a:t>
            </a:r>
            <a:b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</a:br>
            <a:endParaRPr lang="en-US" sz="2400" dirty="0">
              <a:latin typeface="Corbel" charset="0"/>
              <a:ea typeface="ＭＳ Ｐゴシック" charset="0"/>
              <a:cs typeface="宋体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	(</a:t>
            </a:r>
            <a:r>
              <a:rPr lang="en-US" sz="2400" b="1" dirty="0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)	[</a:t>
            </a:r>
            <a:r>
              <a:rPr lang="en-US" sz="2400" dirty="0" err="1">
                <a:latin typeface="Corbel" charset="0"/>
                <a:ea typeface="ＭＳ Ｐゴシック" charset="0"/>
                <a:cs typeface="宋体" charset="0"/>
              </a:rPr>
              <a:t>Kamada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&amp; Kawai 1989]</a:t>
            </a:r>
            <a:br>
              <a:rPr lang="en-US" sz="24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  <a:t>An algorithm for drawing general undirected graphs</a:t>
            </a:r>
            <a:br>
              <a:rPr lang="en-US" sz="2400" dirty="0">
                <a:latin typeface="Corbel" charset="0"/>
                <a:ea typeface="ＭＳ Ｐゴシック" charset="0"/>
                <a:cs typeface="宋体" charset="0"/>
              </a:rPr>
            </a:br>
            <a:endParaRPr lang="en-US" sz="2400" dirty="0">
              <a:latin typeface="Corbel" charset="0"/>
              <a:ea typeface="ＭＳ Ｐゴシック" charset="0"/>
              <a:cs typeface="宋体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dirty="0">
                <a:latin typeface="Corbel" charset="0"/>
                <a:ea typeface="ＭＳ Ｐゴシック" charset="0"/>
                <a:cs typeface="宋体" charset="0"/>
              </a:rPr>
              <a:t>	(</a:t>
            </a:r>
            <a:r>
              <a:rPr lang="en-GB" sz="2400" b="1" dirty="0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  <a:r>
              <a:rPr lang="en-GB" sz="2400" dirty="0">
                <a:latin typeface="Corbel" charset="0"/>
                <a:ea typeface="ＭＳ Ｐゴシック" charset="0"/>
                <a:cs typeface="宋体" charset="0"/>
              </a:rPr>
              <a:t>)	[</a:t>
            </a:r>
            <a:r>
              <a:rPr lang="en-GB" sz="2400" dirty="0" err="1">
                <a:latin typeface="Corbel" charset="0"/>
                <a:ea typeface="ＭＳ Ｐゴシック" charset="0"/>
                <a:cs typeface="宋体" charset="0"/>
              </a:rPr>
              <a:t>Fruchterman</a:t>
            </a:r>
            <a:r>
              <a:rPr lang="en-GB" sz="2400" dirty="0">
                <a:latin typeface="Corbel" charset="0"/>
                <a:ea typeface="ＭＳ Ｐゴシック" charset="0"/>
                <a:cs typeface="宋体" charset="0"/>
              </a:rPr>
              <a:t> &amp; </a:t>
            </a:r>
            <a:r>
              <a:rPr lang="en-GB" sz="2400" dirty="0" err="1">
                <a:latin typeface="Corbel" charset="0"/>
                <a:ea typeface="ＭＳ Ｐゴシック" charset="0"/>
                <a:cs typeface="宋体" charset="0"/>
              </a:rPr>
              <a:t>Reingold</a:t>
            </a:r>
            <a:r>
              <a:rPr lang="en-GB" sz="2400" dirty="0">
                <a:latin typeface="Corbel" charset="0"/>
                <a:ea typeface="ＭＳ Ｐゴシック" charset="0"/>
                <a:cs typeface="宋体" charset="0"/>
              </a:rPr>
              <a:t> 1991] </a:t>
            </a:r>
            <a:br>
              <a:rPr lang="en-GB" sz="24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GB" sz="24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GB" sz="2400" i="1" dirty="0">
                <a:latin typeface="Corbel" charset="0"/>
                <a:ea typeface="ＭＳ Ｐゴシック" charset="0"/>
                <a:cs typeface="宋体" charset="0"/>
              </a:rPr>
              <a:t>Graph drawing by force-directed placement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>
              <a:latin typeface="Corbel" charset="0"/>
              <a:ea typeface="ＭＳ Ｐゴシック" charset="0"/>
              <a:cs typeface="宋体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	(</a:t>
            </a:r>
            <a:r>
              <a:rPr lang="en-US" sz="2400" b="1" dirty="0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)	[Davidson &amp; </a:t>
            </a:r>
            <a:r>
              <a:rPr lang="en-US" sz="2400" dirty="0" err="1">
                <a:latin typeface="Corbel" charset="0"/>
                <a:ea typeface="ＭＳ Ｐゴシック" charset="0"/>
                <a:cs typeface="宋体" charset="0"/>
              </a:rPr>
              <a:t>Harel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1996]</a:t>
            </a:r>
            <a:br>
              <a:rPr lang="en-US" sz="24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  <a:t>Drawing graphs nicely using simulated annealing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What are good drawings?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“The graph structure encompasses so many kinds of structures, from trees to complete graphs, that it is difficult to find out the common criteria of nice drawings.”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What are good drawings?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, </a:t>
            </a:r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, </a:t>
            </a:r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  <a:endParaRPr lang="en-US">
              <a:solidFill>
                <a:srgbClr val="99CC00"/>
              </a:solidFill>
              <a:latin typeface="Corbel" charset="0"/>
              <a:ea typeface="ＭＳ Ｐゴシック" charset="0"/>
              <a:cs typeface="宋体" charset="0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Corbel" charset="0"/>
                <a:ea typeface="ＭＳ Ｐゴシック" charset="0"/>
                <a:cs typeface="宋体" charset="0"/>
              </a:rPr>
              <a:t>Distribute the vertices and edges uniformly 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Corbel" charset="0"/>
                <a:ea typeface="ＭＳ Ｐゴシック" charset="0"/>
                <a:cs typeface="宋体" charset="0"/>
              </a:rPr>
              <a:t>Symmetry whenever possible</a:t>
            </a:r>
          </a:p>
          <a:p>
            <a:pPr>
              <a:lnSpc>
                <a:spcPct val="90000"/>
              </a:lnSpc>
            </a:pPr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, </a:t>
            </a:r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Corbel" charset="0"/>
                <a:ea typeface="ＭＳ Ｐゴシック" charset="0"/>
                <a:cs typeface="宋体" charset="0"/>
              </a:rPr>
              <a:t>Conform to the shape of the frame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Corbel" charset="0"/>
                <a:ea typeface="ＭＳ Ｐゴシック" charset="0"/>
                <a:cs typeface="宋体" charset="0"/>
              </a:rPr>
              <a:t>Reduce the number of edge crossings</a:t>
            </a:r>
          </a:p>
          <a:p>
            <a:pPr>
              <a:lnSpc>
                <a:spcPct val="90000"/>
              </a:lnSpc>
            </a:pPr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Corbel" charset="0"/>
                <a:ea typeface="ＭＳ Ｐゴシック" charset="0"/>
                <a:cs typeface="宋体" charset="0"/>
              </a:rPr>
              <a:t>Keep vertices from coming too close to edges</a:t>
            </a:r>
          </a:p>
          <a:p>
            <a:pPr>
              <a:lnSpc>
                <a:spcPct val="90000"/>
              </a:lnSpc>
            </a:pPr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Corbel" charset="0"/>
                <a:ea typeface="ＭＳ Ｐゴシック" charset="0"/>
                <a:cs typeface="宋体" charset="0"/>
              </a:rPr>
              <a:t>Uniform edge length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What are good drawings?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/>
          <a:lstStyle/>
          <a:p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be able to weigh which aesthetic criteria are important</a:t>
            </a: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Then it will also be possible to tweak it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What are good drawings?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191000"/>
          </a:xfrm>
        </p:spPr>
        <p:txBody>
          <a:bodyPr/>
          <a:lstStyle/>
          <a:p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Edge crossing per se is not a good criterion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“Balance” is more important</a:t>
            </a:r>
          </a:p>
        </p:txBody>
      </p:sp>
      <p:grpSp>
        <p:nvGrpSpPr>
          <p:cNvPr id="52228" name="Group 4"/>
          <p:cNvGrpSpPr>
            <a:grpSpLocks/>
          </p:cNvGrpSpPr>
          <p:nvPr/>
        </p:nvGrpSpPr>
        <p:grpSpPr bwMode="auto">
          <a:xfrm>
            <a:off x="609600" y="3660775"/>
            <a:ext cx="2819400" cy="2819400"/>
            <a:chOff x="1152" y="2592"/>
            <a:chExt cx="1008" cy="1008"/>
          </a:xfrm>
        </p:grpSpPr>
        <p:sp>
          <p:nvSpPr>
            <p:cNvPr id="52276" name="Line 5"/>
            <p:cNvSpPr>
              <a:spLocks noChangeShapeType="1"/>
            </p:cNvSpPr>
            <p:nvPr/>
          </p:nvSpPr>
          <p:spPr bwMode="auto">
            <a:xfrm>
              <a:off x="1200" y="355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77" name="Line 6"/>
            <p:cNvSpPr>
              <a:spLocks noChangeShapeType="1"/>
            </p:cNvSpPr>
            <p:nvPr/>
          </p:nvSpPr>
          <p:spPr bwMode="auto">
            <a:xfrm>
              <a:off x="1152" y="3264"/>
              <a:ext cx="9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78" name="Line 7"/>
            <p:cNvSpPr>
              <a:spLocks noChangeShapeType="1"/>
            </p:cNvSpPr>
            <p:nvPr/>
          </p:nvSpPr>
          <p:spPr bwMode="auto">
            <a:xfrm flipV="1">
              <a:off x="1824" y="264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79" name="Line 8"/>
            <p:cNvSpPr>
              <a:spLocks noChangeShapeType="1"/>
            </p:cNvSpPr>
            <p:nvPr/>
          </p:nvSpPr>
          <p:spPr bwMode="auto">
            <a:xfrm>
              <a:off x="1488" y="264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0" name="Line 9"/>
            <p:cNvSpPr>
              <a:spLocks noChangeShapeType="1"/>
            </p:cNvSpPr>
            <p:nvPr/>
          </p:nvSpPr>
          <p:spPr bwMode="auto">
            <a:xfrm>
              <a:off x="1152" y="2928"/>
              <a:ext cx="9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1" name="Line 10"/>
            <p:cNvSpPr>
              <a:spLocks noChangeShapeType="1"/>
            </p:cNvSpPr>
            <p:nvPr/>
          </p:nvSpPr>
          <p:spPr bwMode="auto">
            <a:xfrm>
              <a:off x="1824" y="355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2" name="Line 11"/>
            <p:cNvSpPr>
              <a:spLocks noChangeShapeType="1"/>
            </p:cNvSpPr>
            <p:nvPr/>
          </p:nvSpPr>
          <p:spPr bwMode="auto">
            <a:xfrm flipV="1">
              <a:off x="2112" y="321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3" name="Line 12"/>
            <p:cNvSpPr>
              <a:spLocks noChangeShapeType="1"/>
            </p:cNvSpPr>
            <p:nvPr/>
          </p:nvSpPr>
          <p:spPr bwMode="auto">
            <a:xfrm flipV="1">
              <a:off x="2112" y="259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4" name="Line 13"/>
            <p:cNvSpPr>
              <a:spLocks noChangeShapeType="1"/>
            </p:cNvSpPr>
            <p:nvPr/>
          </p:nvSpPr>
          <p:spPr bwMode="auto">
            <a:xfrm>
              <a:off x="1824" y="264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5" name="Line 14"/>
            <p:cNvSpPr>
              <a:spLocks noChangeShapeType="1"/>
            </p:cNvSpPr>
            <p:nvPr/>
          </p:nvSpPr>
          <p:spPr bwMode="auto">
            <a:xfrm flipH="1">
              <a:off x="1152" y="2640"/>
              <a:ext cx="3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6" name="Line 15"/>
            <p:cNvSpPr>
              <a:spLocks noChangeShapeType="1"/>
            </p:cNvSpPr>
            <p:nvPr/>
          </p:nvSpPr>
          <p:spPr bwMode="auto">
            <a:xfrm flipV="1">
              <a:off x="1200" y="2640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7" name="Line 16"/>
            <p:cNvSpPr>
              <a:spLocks noChangeShapeType="1"/>
            </p:cNvSpPr>
            <p:nvPr/>
          </p:nvSpPr>
          <p:spPr bwMode="auto">
            <a:xfrm flipV="1">
              <a:off x="1200" y="3264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8" name="Line 17"/>
            <p:cNvSpPr>
              <a:spLocks noChangeShapeType="1"/>
            </p:cNvSpPr>
            <p:nvPr/>
          </p:nvSpPr>
          <p:spPr bwMode="auto">
            <a:xfrm flipV="1">
              <a:off x="1200" y="2640"/>
              <a:ext cx="912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89" name="Line 18"/>
            <p:cNvSpPr>
              <a:spLocks noChangeShapeType="1"/>
            </p:cNvSpPr>
            <p:nvPr/>
          </p:nvSpPr>
          <p:spPr bwMode="auto">
            <a:xfrm flipH="1" flipV="1">
              <a:off x="1200" y="2640"/>
              <a:ext cx="912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90" name="Line 19"/>
            <p:cNvSpPr>
              <a:spLocks noChangeShapeType="1"/>
            </p:cNvSpPr>
            <p:nvPr/>
          </p:nvSpPr>
          <p:spPr bwMode="auto">
            <a:xfrm flipV="1">
              <a:off x="1200" y="2640"/>
              <a:ext cx="288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91" name="Line 20"/>
            <p:cNvSpPr>
              <a:spLocks noChangeShapeType="1"/>
            </p:cNvSpPr>
            <p:nvPr/>
          </p:nvSpPr>
          <p:spPr bwMode="auto">
            <a:xfrm>
              <a:off x="1824" y="2640"/>
              <a:ext cx="288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92" name="Line 21"/>
            <p:cNvSpPr>
              <a:spLocks noChangeShapeType="1"/>
            </p:cNvSpPr>
            <p:nvPr/>
          </p:nvSpPr>
          <p:spPr bwMode="auto">
            <a:xfrm flipH="1">
              <a:off x="1824" y="3264"/>
              <a:ext cx="288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93" name="Line 22"/>
            <p:cNvSpPr>
              <a:spLocks noChangeShapeType="1"/>
            </p:cNvSpPr>
            <p:nvPr/>
          </p:nvSpPr>
          <p:spPr bwMode="auto">
            <a:xfrm flipH="1" flipV="1">
              <a:off x="1200" y="3264"/>
              <a:ext cx="288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94" name="Oval 23"/>
            <p:cNvSpPr>
              <a:spLocks noChangeArrowheads="1"/>
            </p:cNvSpPr>
            <p:nvPr/>
          </p:nvSpPr>
          <p:spPr bwMode="auto">
            <a:xfrm>
              <a:off x="1152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95" name="Oval 24"/>
            <p:cNvSpPr>
              <a:spLocks noChangeArrowheads="1"/>
            </p:cNvSpPr>
            <p:nvPr/>
          </p:nvSpPr>
          <p:spPr bwMode="auto">
            <a:xfrm>
              <a:off x="1152" y="3216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96" name="Oval 25"/>
            <p:cNvSpPr>
              <a:spLocks noChangeArrowheads="1"/>
            </p:cNvSpPr>
            <p:nvPr/>
          </p:nvSpPr>
          <p:spPr bwMode="auto">
            <a:xfrm>
              <a:off x="1440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97" name="Oval 26"/>
            <p:cNvSpPr>
              <a:spLocks noChangeArrowheads="1"/>
            </p:cNvSpPr>
            <p:nvPr/>
          </p:nvSpPr>
          <p:spPr bwMode="auto">
            <a:xfrm>
              <a:off x="1440" y="3216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98" name="Oval 27"/>
            <p:cNvSpPr>
              <a:spLocks noChangeArrowheads="1"/>
            </p:cNvSpPr>
            <p:nvPr/>
          </p:nvSpPr>
          <p:spPr bwMode="auto">
            <a:xfrm>
              <a:off x="1776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99" name="Oval 28"/>
            <p:cNvSpPr>
              <a:spLocks noChangeArrowheads="1"/>
            </p:cNvSpPr>
            <p:nvPr/>
          </p:nvSpPr>
          <p:spPr bwMode="auto">
            <a:xfrm>
              <a:off x="1776" y="3216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0" name="Oval 29"/>
            <p:cNvSpPr>
              <a:spLocks noChangeArrowheads="1"/>
            </p:cNvSpPr>
            <p:nvPr/>
          </p:nvSpPr>
          <p:spPr bwMode="auto">
            <a:xfrm>
              <a:off x="2064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1" name="Oval 30"/>
            <p:cNvSpPr>
              <a:spLocks noChangeArrowheads="1"/>
            </p:cNvSpPr>
            <p:nvPr/>
          </p:nvSpPr>
          <p:spPr bwMode="auto">
            <a:xfrm>
              <a:off x="2064" y="3216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2" name="Oval 31"/>
            <p:cNvSpPr>
              <a:spLocks noChangeArrowheads="1"/>
            </p:cNvSpPr>
            <p:nvPr/>
          </p:nvSpPr>
          <p:spPr bwMode="auto">
            <a:xfrm>
              <a:off x="1152" y="2880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3" name="Oval 32"/>
            <p:cNvSpPr>
              <a:spLocks noChangeArrowheads="1"/>
            </p:cNvSpPr>
            <p:nvPr/>
          </p:nvSpPr>
          <p:spPr bwMode="auto">
            <a:xfrm>
              <a:off x="1152" y="2592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4" name="Oval 33"/>
            <p:cNvSpPr>
              <a:spLocks noChangeArrowheads="1"/>
            </p:cNvSpPr>
            <p:nvPr/>
          </p:nvSpPr>
          <p:spPr bwMode="auto">
            <a:xfrm>
              <a:off x="1440" y="2880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5" name="Oval 34"/>
            <p:cNvSpPr>
              <a:spLocks noChangeArrowheads="1"/>
            </p:cNvSpPr>
            <p:nvPr/>
          </p:nvSpPr>
          <p:spPr bwMode="auto">
            <a:xfrm>
              <a:off x="1440" y="2592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6" name="Oval 35"/>
            <p:cNvSpPr>
              <a:spLocks noChangeArrowheads="1"/>
            </p:cNvSpPr>
            <p:nvPr/>
          </p:nvSpPr>
          <p:spPr bwMode="auto">
            <a:xfrm>
              <a:off x="1776" y="2880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7" name="Oval 36"/>
            <p:cNvSpPr>
              <a:spLocks noChangeArrowheads="1"/>
            </p:cNvSpPr>
            <p:nvPr/>
          </p:nvSpPr>
          <p:spPr bwMode="auto">
            <a:xfrm>
              <a:off x="1776" y="2592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8" name="Oval 37"/>
            <p:cNvSpPr>
              <a:spLocks noChangeArrowheads="1"/>
            </p:cNvSpPr>
            <p:nvPr/>
          </p:nvSpPr>
          <p:spPr bwMode="auto">
            <a:xfrm>
              <a:off x="2064" y="2880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09" name="Oval 38"/>
            <p:cNvSpPr>
              <a:spLocks noChangeArrowheads="1"/>
            </p:cNvSpPr>
            <p:nvPr/>
          </p:nvSpPr>
          <p:spPr bwMode="auto">
            <a:xfrm>
              <a:off x="2064" y="2592"/>
              <a:ext cx="96" cy="9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8647" name="Text Box 39"/>
          <p:cNvSpPr txBox="1">
            <a:spLocks noChangeArrowheads="1"/>
          </p:cNvSpPr>
          <p:nvPr/>
        </p:nvSpPr>
        <p:spPr bwMode="auto">
          <a:xfrm>
            <a:off x="3581400" y="4346575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i="1" dirty="0">
                <a:solidFill>
                  <a:srgbClr val="FF6600"/>
                </a:solidFill>
                <a:latin typeface="+mn-lt"/>
                <a:ea typeface="宋体" charset="-122"/>
                <a:cs typeface="宋体" charset="-122"/>
              </a:rPr>
              <a:t>versus</a:t>
            </a:r>
          </a:p>
        </p:txBody>
      </p:sp>
      <p:sp>
        <p:nvSpPr>
          <p:cNvPr id="52230" name="Line 40"/>
          <p:cNvSpPr>
            <a:spLocks noChangeShapeType="1"/>
          </p:cNvSpPr>
          <p:nvPr/>
        </p:nvSpPr>
        <p:spPr bwMode="auto">
          <a:xfrm flipV="1">
            <a:off x="6921500" y="3638550"/>
            <a:ext cx="0" cy="612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1" name="Line 41"/>
          <p:cNvSpPr>
            <a:spLocks noChangeShapeType="1"/>
          </p:cNvSpPr>
          <p:nvPr/>
        </p:nvSpPr>
        <p:spPr bwMode="auto">
          <a:xfrm flipV="1">
            <a:off x="6921500" y="3228975"/>
            <a:ext cx="511175" cy="409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2" name="Line 42"/>
          <p:cNvSpPr>
            <a:spLocks noChangeShapeType="1"/>
          </p:cNvSpPr>
          <p:nvPr/>
        </p:nvSpPr>
        <p:spPr bwMode="auto">
          <a:xfrm flipH="1">
            <a:off x="6921500" y="3228975"/>
            <a:ext cx="511175" cy="1022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" name="Line 43"/>
          <p:cNvSpPr>
            <a:spLocks noChangeShapeType="1"/>
          </p:cNvSpPr>
          <p:nvPr/>
        </p:nvSpPr>
        <p:spPr bwMode="auto">
          <a:xfrm flipH="1" flipV="1">
            <a:off x="6410325" y="3228975"/>
            <a:ext cx="511175" cy="1022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4" name="Line 44"/>
          <p:cNvSpPr>
            <a:spLocks noChangeShapeType="1"/>
          </p:cNvSpPr>
          <p:nvPr/>
        </p:nvSpPr>
        <p:spPr bwMode="auto">
          <a:xfrm>
            <a:off x="6410325" y="3228975"/>
            <a:ext cx="1022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5" name="Line 45"/>
          <p:cNvSpPr>
            <a:spLocks noChangeShapeType="1"/>
          </p:cNvSpPr>
          <p:nvPr/>
        </p:nvSpPr>
        <p:spPr bwMode="auto">
          <a:xfrm flipH="1" flipV="1">
            <a:off x="6410325" y="3228975"/>
            <a:ext cx="511175" cy="409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6" name="Line 46"/>
          <p:cNvSpPr>
            <a:spLocks noChangeShapeType="1"/>
          </p:cNvSpPr>
          <p:nvPr/>
        </p:nvSpPr>
        <p:spPr bwMode="auto">
          <a:xfrm>
            <a:off x="6921500" y="4251325"/>
            <a:ext cx="0" cy="715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7" name="Line 47"/>
          <p:cNvSpPr>
            <a:spLocks noChangeShapeType="1"/>
          </p:cNvSpPr>
          <p:nvPr/>
        </p:nvSpPr>
        <p:spPr bwMode="auto">
          <a:xfrm flipH="1">
            <a:off x="6511925" y="4967288"/>
            <a:ext cx="409575" cy="614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" name="Line 48"/>
          <p:cNvSpPr>
            <a:spLocks noChangeShapeType="1"/>
          </p:cNvSpPr>
          <p:nvPr/>
        </p:nvSpPr>
        <p:spPr bwMode="auto">
          <a:xfrm>
            <a:off x="6511925" y="5581650"/>
            <a:ext cx="8175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9" name="Line 49"/>
          <p:cNvSpPr>
            <a:spLocks noChangeShapeType="1"/>
          </p:cNvSpPr>
          <p:nvPr/>
        </p:nvSpPr>
        <p:spPr bwMode="auto">
          <a:xfrm flipH="1" flipV="1">
            <a:off x="6921500" y="4967288"/>
            <a:ext cx="407988" cy="614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0" name="Line 50"/>
          <p:cNvSpPr>
            <a:spLocks noChangeShapeType="1"/>
          </p:cNvSpPr>
          <p:nvPr/>
        </p:nvSpPr>
        <p:spPr bwMode="auto">
          <a:xfrm flipH="1">
            <a:off x="5899150" y="4967288"/>
            <a:ext cx="1022350" cy="817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1" name="Line 51"/>
          <p:cNvSpPr>
            <a:spLocks noChangeShapeType="1"/>
          </p:cNvSpPr>
          <p:nvPr/>
        </p:nvSpPr>
        <p:spPr bwMode="auto">
          <a:xfrm flipV="1">
            <a:off x="5899150" y="4251325"/>
            <a:ext cx="1022350" cy="1533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2" name="Line 52"/>
          <p:cNvSpPr>
            <a:spLocks noChangeShapeType="1"/>
          </p:cNvSpPr>
          <p:nvPr/>
        </p:nvSpPr>
        <p:spPr bwMode="auto">
          <a:xfrm>
            <a:off x="6921500" y="4251325"/>
            <a:ext cx="1022350" cy="1533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3" name="Line 53"/>
          <p:cNvSpPr>
            <a:spLocks noChangeShapeType="1"/>
          </p:cNvSpPr>
          <p:nvPr/>
        </p:nvSpPr>
        <p:spPr bwMode="auto">
          <a:xfrm flipH="1">
            <a:off x="5899150" y="5784850"/>
            <a:ext cx="2044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4" name="Line 54"/>
          <p:cNvSpPr>
            <a:spLocks noChangeShapeType="1"/>
          </p:cNvSpPr>
          <p:nvPr/>
        </p:nvSpPr>
        <p:spPr bwMode="auto">
          <a:xfrm flipH="1" flipV="1">
            <a:off x="6921500" y="4967288"/>
            <a:ext cx="1022350" cy="817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5" name="Line 55"/>
          <p:cNvSpPr>
            <a:spLocks noChangeShapeType="1"/>
          </p:cNvSpPr>
          <p:nvPr/>
        </p:nvSpPr>
        <p:spPr bwMode="auto">
          <a:xfrm flipH="1">
            <a:off x="5592763" y="5784850"/>
            <a:ext cx="306387" cy="819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6" name="Line 56"/>
          <p:cNvSpPr>
            <a:spLocks noChangeShapeType="1"/>
          </p:cNvSpPr>
          <p:nvPr/>
        </p:nvSpPr>
        <p:spPr bwMode="auto">
          <a:xfrm flipH="1" flipV="1">
            <a:off x="4978400" y="5888038"/>
            <a:ext cx="614363" cy="715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7" name="Line 57"/>
          <p:cNvSpPr>
            <a:spLocks noChangeShapeType="1"/>
          </p:cNvSpPr>
          <p:nvPr/>
        </p:nvSpPr>
        <p:spPr bwMode="auto">
          <a:xfrm flipV="1">
            <a:off x="4978400" y="5784850"/>
            <a:ext cx="920750" cy="103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8" name="Line 58"/>
          <p:cNvSpPr>
            <a:spLocks noChangeShapeType="1"/>
          </p:cNvSpPr>
          <p:nvPr/>
        </p:nvSpPr>
        <p:spPr bwMode="auto">
          <a:xfrm flipH="1">
            <a:off x="5489575" y="5784850"/>
            <a:ext cx="409575" cy="3079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9" name="Line 59"/>
          <p:cNvSpPr>
            <a:spLocks noChangeShapeType="1"/>
          </p:cNvSpPr>
          <p:nvPr/>
        </p:nvSpPr>
        <p:spPr bwMode="auto">
          <a:xfrm flipH="1" flipV="1">
            <a:off x="4978400" y="5888038"/>
            <a:ext cx="511175" cy="204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0" name="Line 60"/>
          <p:cNvSpPr>
            <a:spLocks noChangeShapeType="1"/>
          </p:cNvSpPr>
          <p:nvPr/>
        </p:nvSpPr>
        <p:spPr bwMode="auto">
          <a:xfrm>
            <a:off x="5489575" y="6092825"/>
            <a:ext cx="103188" cy="511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1" name="Line 61"/>
          <p:cNvSpPr>
            <a:spLocks noChangeShapeType="1"/>
          </p:cNvSpPr>
          <p:nvPr/>
        </p:nvSpPr>
        <p:spPr bwMode="auto">
          <a:xfrm>
            <a:off x="7943850" y="5784850"/>
            <a:ext cx="1022350" cy="103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2" name="Line 62"/>
          <p:cNvSpPr>
            <a:spLocks noChangeShapeType="1"/>
          </p:cNvSpPr>
          <p:nvPr/>
        </p:nvSpPr>
        <p:spPr bwMode="auto">
          <a:xfrm flipH="1">
            <a:off x="8351838" y="5888038"/>
            <a:ext cx="614362" cy="715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3" name="Line 63"/>
          <p:cNvSpPr>
            <a:spLocks noChangeShapeType="1"/>
          </p:cNvSpPr>
          <p:nvPr/>
        </p:nvSpPr>
        <p:spPr bwMode="auto">
          <a:xfrm flipH="1" flipV="1">
            <a:off x="7943850" y="5784850"/>
            <a:ext cx="407988" cy="819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4" name="Line 64"/>
          <p:cNvSpPr>
            <a:spLocks noChangeShapeType="1"/>
          </p:cNvSpPr>
          <p:nvPr/>
        </p:nvSpPr>
        <p:spPr bwMode="auto">
          <a:xfrm>
            <a:off x="7943850" y="5784850"/>
            <a:ext cx="511175" cy="3079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5" name="Line 65"/>
          <p:cNvSpPr>
            <a:spLocks noChangeShapeType="1"/>
          </p:cNvSpPr>
          <p:nvPr/>
        </p:nvSpPr>
        <p:spPr bwMode="auto">
          <a:xfrm flipH="1">
            <a:off x="8351838" y="6092825"/>
            <a:ext cx="103187" cy="511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6" name="Line 66"/>
          <p:cNvSpPr>
            <a:spLocks noChangeShapeType="1"/>
          </p:cNvSpPr>
          <p:nvPr/>
        </p:nvSpPr>
        <p:spPr bwMode="auto">
          <a:xfrm flipV="1">
            <a:off x="8455025" y="5888038"/>
            <a:ext cx="511175" cy="204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7" name="Line 67"/>
          <p:cNvSpPr>
            <a:spLocks noChangeShapeType="1"/>
          </p:cNvSpPr>
          <p:nvPr/>
        </p:nvSpPr>
        <p:spPr bwMode="auto">
          <a:xfrm flipV="1">
            <a:off x="6511925" y="5376863"/>
            <a:ext cx="409575" cy="204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8" name="Line 68"/>
          <p:cNvSpPr>
            <a:spLocks noChangeShapeType="1"/>
          </p:cNvSpPr>
          <p:nvPr/>
        </p:nvSpPr>
        <p:spPr bwMode="auto">
          <a:xfrm flipV="1">
            <a:off x="6921500" y="4967288"/>
            <a:ext cx="0" cy="409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9" name="Line 69"/>
          <p:cNvSpPr>
            <a:spLocks noChangeShapeType="1"/>
          </p:cNvSpPr>
          <p:nvPr/>
        </p:nvSpPr>
        <p:spPr bwMode="auto">
          <a:xfrm>
            <a:off x="6921500" y="5376863"/>
            <a:ext cx="407988" cy="204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60" name="Oval 70"/>
          <p:cNvSpPr>
            <a:spLocks noChangeArrowheads="1"/>
          </p:cNvSpPr>
          <p:nvPr/>
        </p:nvSpPr>
        <p:spPr bwMode="auto">
          <a:xfrm>
            <a:off x="6410325" y="5478463"/>
            <a:ext cx="204788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1" name="Oval 71"/>
          <p:cNvSpPr>
            <a:spLocks noChangeArrowheads="1"/>
          </p:cNvSpPr>
          <p:nvPr/>
        </p:nvSpPr>
        <p:spPr bwMode="auto">
          <a:xfrm>
            <a:off x="7227888" y="5478463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2" name="Oval 72"/>
          <p:cNvSpPr>
            <a:spLocks noChangeArrowheads="1"/>
          </p:cNvSpPr>
          <p:nvPr/>
        </p:nvSpPr>
        <p:spPr bwMode="auto">
          <a:xfrm>
            <a:off x="6818313" y="4865688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3" name="Oval 73"/>
          <p:cNvSpPr>
            <a:spLocks noChangeArrowheads="1"/>
          </p:cNvSpPr>
          <p:nvPr/>
        </p:nvSpPr>
        <p:spPr bwMode="auto">
          <a:xfrm>
            <a:off x="7840663" y="5683250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4" name="Oval 74"/>
          <p:cNvSpPr>
            <a:spLocks noChangeArrowheads="1"/>
          </p:cNvSpPr>
          <p:nvPr/>
        </p:nvSpPr>
        <p:spPr bwMode="auto">
          <a:xfrm>
            <a:off x="5797550" y="5683250"/>
            <a:ext cx="203200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5" name="Oval 75"/>
          <p:cNvSpPr>
            <a:spLocks noChangeArrowheads="1"/>
          </p:cNvSpPr>
          <p:nvPr/>
        </p:nvSpPr>
        <p:spPr bwMode="auto">
          <a:xfrm>
            <a:off x="6818313" y="4149725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6" name="Oval 76"/>
          <p:cNvSpPr>
            <a:spLocks noChangeArrowheads="1"/>
          </p:cNvSpPr>
          <p:nvPr/>
        </p:nvSpPr>
        <p:spPr bwMode="auto">
          <a:xfrm>
            <a:off x="5387975" y="5989638"/>
            <a:ext cx="204788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7" name="Oval 77"/>
          <p:cNvSpPr>
            <a:spLocks noChangeArrowheads="1"/>
          </p:cNvSpPr>
          <p:nvPr/>
        </p:nvSpPr>
        <p:spPr bwMode="auto">
          <a:xfrm>
            <a:off x="4876800" y="578485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8" name="Oval 78"/>
          <p:cNvSpPr>
            <a:spLocks noChangeArrowheads="1"/>
          </p:cNvSpPr>
          <p:nvPr/>
        </p:nvSpPr>
        <p:spPr bwMode="auto">
          <a:xfrm>
            <a:off x="5489575" y="6500813"/>
            <a:ext cx="204788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9" name="Oval 79"/>
          <p:cNvSpPr>
            <a:spLocks noChangeArrowheads="1"/>
          </p:cNvSpPr>
          <p:nvPr/>
        </p:nvSpPr>
        <p:spPr bwMode="auto">
          <a:xfrm>
            <a:off x="8351838" y="5989638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70" name="Oval 80"/>
          <p:cNvSpPr>
            <a:spLocks noChangeArrowheads="1"/>
          </p:cNvSpPr>
          <p:nvPr/>
        </p:nvSpPr>
        <p:spPr bwMode="auto">
          <a:xfrm>
            <a:off x="8250238" y="6500813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71" name="Oval 81"/>
          <p:cNvSpPr>
            <a:spLocks noChangeArrowheads="1"/>
          </p:cNvSpPr>
          <p:nvPr/>
        </p:nvSpPr>
        <p:spPr bwMode="auto">
          <a:xfrm>
            <a:off x="8863013" y="5784850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72" name="Oval 82"/>
          <p:cNvSpPr>
            <a:spLocks noChangeArrowheads="1"/>
          </p:cNvSpPr>
          <p:nvPr/>
        </p:nvSpPr>
        <p:spPr bwMode="auto">
          <a:xfrm>
            <a:off x="6818313" y="3536950"/>
            <a:ext cx="204787" cy="2032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73" name="Oval 83"/>
          <p:cNvSpPr>
            <a:spLocks noChangeArrowheads="1"/>
          </p:cNvSpPr>
          <p:nvPr/>
        </p:nvSpPr>
        <p:spPr bwMode="auto">
          <a:xfrm>
            <a:off x="6307138" y="3127375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74" name="Oval 84"/>
          <p:cNvSpPr>
            <a:spLocks noChangeArrowheads="1"/>
          </p:cNvSpPr>
          <p:nvPr/>
        </p:nvSpPr>
        <p:spPr bwMode="auto">
          <a:xfrm>
            <a:off x="7329488" y="3127375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75" name="Oval 85"/>
          <p:cNvSpPr>
            <a:spLocks noChangeArrowheads="1"/>
          </p:cNvSpPr>
          <p:nvPr/>
        </p:nvSpPr>
        <p:spPr bwMode="auto">
          <a:xfrm>
            <a:off x="6818313" y="5273675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435100" y="4127500"/>
            <a:ext cx="6629400" cy="1778000"/>
            <a:chOff x="1435100" y="4127500"/>
            <a:chExt cx="6629400" cy="1778000"/>
          </a:xfrm>
        </p:grpSpPr>
        <p:sp>
          <p:nvSpPr>
            <p:cNvPr id="2" name="Oval 1"/>
            <p:cNvSpPr/>
            <p:nvPr/>
          </p:nvSpPr>
          <p:spPr>
            <a:xfrm>
              <a:off x="6794500" y="41275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6807200" y="48641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7835900" y="56642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5778500" y="56769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2374900" y="54229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1435100" y="54229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2374900" y="44831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1435100" y="4483100"/>
              <a:ext cx="228600" cy="228600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Initial configuration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, </a:t>
            </a:r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random</a:t>
            </a:r>
          </a:p>
          <a:p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on a circle</a:t>
            </a: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Both “just work”</a:t>
            </a: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In all the implementations, can also specify start positions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What does graph visualization or graph drawing do?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Given a set of vertices and edges</a:t>
            </a:r>
          </a:p>
          <a:p>
            <a:pPr lvl="1"/>
            <a:r>
              <a:rPr lang="en-US" sz="2400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Compute positions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for the vertices</a:t>
            </a: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If the edges don’t have to be straight (e.g., curved)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Compute something about them too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Probably control points for a parametric curve</a:t>
            </a: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Drawing general undirected graphs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Some problems are hard because there are a lot of constraints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This one is hard because there are </a:t>
            </a:r>
            <a:r>
              <a:rPr lang="en-US" sz="2400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very little constraints</a:t>
            </a:r>
          </a:p>
          <a:p>
            <a:endParaRPr lang="en-US" sz="2800" dirty="0">
              <a:latin typeface="Corbel" charset="0"/>
              <a:ea typeface="ＭＳ Ｐゴシック" charset="0"/>
              <a:cs typeface="宋体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Edge length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724400"/>
          </a:xfrm>
        </p:spPr>
        <p:txBody>
          <a:bodyPr/>
          <a:lstStyle/>
          <a:p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Try to make uniform</a:t>
            </a:r>
          </a:p>
          <a:p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Pairs of vertices should have distance in the plane equal to their distance in the graph</a:t>
            </a:r>
          </a:p>
          <a:p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As short as possible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Moving vertices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7244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Typically one at a time (</a:t>
            </a:r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,</a:t>
            </a:r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 </a:t>
            </a:r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)</a:t>
            </a: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Susceptible to local minima</a:t>
            </a:r>
          </a:p>
          <a:p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All at once for better results (</a:t>
            </a:r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)</a:t>
            </a:r>
          </a:p>
          <a:p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Limit the distance moved in one step</a:t>
            </a: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Big steps at first, small ones later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Moving vertices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[Gansner and North 1998]</a:t>
            </a:r>
            <a:br>
              <a:rPr lang="nl-NL">
                <a:latin typeface="Corbel" charset="0"/>
                <a:ea typeface="ＭＳ Ｐゴシック" charset="0"/>
                <a:cs typeface="宋体" charset="0"/>
              </a:rPr>
            </a:br>
            <a:r>
              <a:rPr lang="en-US" i="1">
                <a:latin typeface="Corbel" charset="0"/>
                <a:ea typeface="ＭＳ Ｐゴシック" charset="0"/>
                <a:cs typeface="宋体" charset="0"/>
              </a:rPr>
              <a:t>Improved Force-Directed Layouts</a:t>
            </a:r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Construct Voronoi diagram</a:t>
            </a:r>
          </a:p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Move vertices to their Voronoi cell centroid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704850" y="1295400"/>
            <a:ext cx="7753350" cy="5105400"/>
            <a:chOff x="444" y="816"/>
            <a:chExt cx="4884" cy="3216"/>
          </a:xfrm>
        </p:grpSpPr>
        <p:sp>
          <p:nvSpPr>
            <p:cNvPr id="57368" name="Oval 23"/>
            <p:cNvSpPr>
              <a:spLocks noChangeArrowheads="1"/>
            </p:cNvSpPr>
            <p:nvPr/>
          </p:nvSpPr>
          <p:spPr bwMode="auto">
            <a:xfrm>
              <a:off x="1200" y="2976"/>
              <a:ext cx="1056" cy="1056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69" name="Oval 21"/>
            <p:cNvSpPr>
              <a:spLocks noChangeArrowheads="1"/>
            </p:cNvSpPr>
            <p:nvPr/>
          </p:nvSpPr>
          <p:spPr bwMode="auto">
            <a:xfrm>
              <a:off x="444" y="816"/>
              <a:ext cx="1776" cy="1776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70" name="Oval 19"/>
            <p:cNvSpPr>
              <a:spLocks noChangeArrowheads="1"/>
            </p:cNvSpPr>
            <p:nvPr/>
          </p:nvSpPr>
          <p:spPr bwMode="auto">
            <a:xfrm>
              <a:off x="3744" y="2448"/>
              <a:ext cx="1584" cy="1584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71" name="Oval 20"/>
            <p:cNvSpPr>
              <a:spLocks noChangeArrowheads="1"/>
            </p:cNvSpPr>
            <p:nvPr/>
          </p:nvSpPr>
          <p:spPr bwMode="auto">
            <a:xfrm>
              <a:off x="2256" y="816"/>
              <a:ext cx="1824" cy="1824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7347" name="Rectangle 5"/>
          <p:cNvSpPr>
            <a:spLocks noChangeArrowheads="1"/>
          </p:cNvSpPr>
          <p:nvPr/>
        </p:nvSpPr>
        <p:spPr bwMode="auto">
          <a:xfrm>
            <a:off x="685800" y="1295400"/>
            <a:ext cx="7772400" cy="5105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685800" y="1295400"/>
            <a:ext cx="7772400" cy="5105400"/>
            <a:chOff x="432" y="816"/>
            <a:chExt cx="4896" cy="3216"/>
          </a:xfrm>
        </p:grpSpPr>
        <p:sp>
          <p:nvSpPr>
            <p:cNvPr id="57363" name="Line 14"/>
            <p:cNvSpPr>
              <a:spLocks noChangeShapeType="1"/>
            </p:cNvSpPr>
            <p:nvPr/>
          </p:nvSpPr>
          <p:spPr bwMode="auto">
            <a:xfrm flipH="1">
              <a:off x="2112" y="2736"/>
              <a:ext cx="528" cy="12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4" name="Line 15"/>
            <p:cNvSpPr>
              <a:spLocks noChangeShapeType="1"/>
            </p:cNvSpPr>
            <p:nvPr/>
          </p:nvSpPr>
          <p:spPr bwMode="auto">
            <a:xfrm flipV="1">
              <a:off x="2640" y="2304"/>
              <a:ext cx="2688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5" name="Line 16"/>
            <p:cNvSpPr>
              <a:spLocks noChangeShapeType="1"/>
            </p:cNvSpPr>
            <p:nvPr/>
          </p:nvSpPr>
          <p:spPr bwMode="auto">
            <a:xfrm flipV="1">
              <a:off x="2208" y="816"/>
              <a:ext cx="96" cy="1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6" name="Line 17"/>
            <p:cNvSpPr>
              <a:spLocks noChangeShapeType="1"/>
            </p:cNvSpPr>
            <p:nvPr/>
          </p:nvSpPr>
          <p:spPr bwMode="auto">
            <a:xfrm flipH="1">
              <a:off x="432" y="2304"/>
              <a:ext cx="1776" cy="17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7" name="Line 18"/>
            <p:cNvSpPr>
              <a:spLocks noChangeShapeType="1"/>
            </p:cNvSpPr>
            <p:nvPr/>
          </p:nvSpPr>
          <p:spPr bwMode="auto">
            <a:xfrm>
              <a:off x="2208" y="2304"/>
              <a:ext cx="432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2133600" y="2819400"/>
            <a:ext cx="4953000" cy="2743200"/>
            <a:chOff x="1344" y="1776"/>
            <a:chExt cx="3120" cy="1728"/>
          </a:xfrm>
        </p:grpSpPr>
        <p:sp>
          <p:nvSpPr>
            <p:cNvPr id="57359" name="Line 24"/>
            <p:cNvSpPr>
              <a:spLocks noChangeShapeType="1"/>
            </p:cNvSpPr>
            <p:nvPr/>
          </p:nvSpPr>
          <p:spPr bwMode="auto">
            <a:xfrm flipV="1">
              <a:off x="2688" y="1776"/>
              <a:ext cx="384" cy="48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0" name="Line 25"/>
            <p:cNvSpPr>
              <a:spLocks noChangeShapeType="1"/>
            </p:cNvSpPr>
            <p:nvPr/>
          </p:nvSpPr>
          <p:spPr bwMode="auto">
            <a:xfrm>
              <a:off x="2832" y="3024"/>
              <a:ext cx="1632" cy="24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1" name="Line 26"/>
            <p:cNvSpPr>
              <a:spLocks noChangeShapeType="1"/>
            </p:cNvSpPr>
            <p:nvPr/>
          </p:nvSpPr>
          <p:spPr bwMode="auto">
            <a:xfrm flipH="1">
              <a:off x="1728" y="2784"/>
              <a:ext cx="528" cy="72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62" name="Line 27"/>
            <p:cNvSpPr>
              <a:spLocks noChangeShapeType="1"/>
            </p:cNvSpPr>
            <p:nvPr/>
          </p:nvSpPr>
          <p:spPr bwMode="auto">
            <a:xfrm flipH="1" flipV="1">
              <a:off x="1344" y="1776"/>
              <a:ext cx="288" cy="432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7350" name="Oval 4"/>
          <p:cNvSpPr>
            <a:spLocks noChangeArrowheads="1"/>
          </p:cNvSpPr>
          <p:nvPr/>
        </p:nvSpPr>
        <p:spPr bwMode="auto">
          <a:xfrm>
            <a:off x="3505200" y="43434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Oval 6"/>
          <p:cNvSpPr>
            <a:spLocks noChangeArrowheads="1"/>
          </p:cNvSpPr>
          <p:nvPr/>
        </p:nvSpPr>
        <p:spPr bwMode="auto">
          <a:xfrm>
            <a:off x="2514600" y="34290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52" name="Oval 7"/>
          <p:cNvSpPr>
            <a:spLocks noChangeArrowheads="1"/>
          </p:cNvSpPr>
          <p:nvPr/>
        </p:nvSpPr>
        <p:spPr bwMode="auto">
          <a:xfrm>
            <a:off x="4191000" y="35052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53" name="Oval 8"/>
          <p:cNvSpPr>
            <a:spLocks noChangeArrowheads="1"/>
          </p:cNvSpPr>
          <p:nvPr/>
        </p:nvSpPr>
        <p:spPr bwMode="auto">
          <a:xfrm>
            <a:off x="4419600" y="47244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2057400" y="2743200"/>
            <a:ext cx="5114925" cy="2871788"/>
            <a:chOff x="1296" y="1728"/>
            <a:chExt cx="3222" cy="1809"/>
          </a:xfrm>
        </p:grpSpPr>
        <p:sp>
          <p:nvSpPr>
            <p:cNvPr id="57355" name="Oval 34"/>
            <p:cNvSpPr>
              <a:spLocks noChangeArrowheads="1"/>
            </p:cNvSpPr>
            <p:nvPr/>
          </p:nvSpPr>
          <p:spPr bwMode="auto">
            <a:xfrm>
              <a:off x="1680" y="3408"/>
              <a:ext cx="129" cy="1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6" name="Oval 35"/>
            <p:cNvSpPr>
              <a:spLocks noChangeArrowheads="1"/>
            </p:cNvSpPr>
            <p:nvPr/>
          </p:nvSpPr>
          <p:spPr bwMode="auto">
            <a:xfrm>
              <a:off x="1296" y="1728"/>
              <a:ext cx="129" cy="1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7" name="Oval 36"/>
            <p:cNvSpPr>
              <a:spLocks noChangeArrowheads="1"/>
            </p:cNvSpPr>
            <p:nvPr/>
          </p:nvSpPr>
          <p:spPr bwMode="auto">
            <a:xfrm>
              <a:off x="2976" y="1728"/>
              <a:ext cx="129" cy="1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8" name="Oval 37"/>
            <p:cNvSpPr>
              <a:spLocks noChangeArrowheads="1"/>
            </p:cNvSpPr>
            <p:nvPr/>
          </p:nvSpPr>
          <p:spPr bwMode="auto">
            <a:xfrm>
              <a:off x="4389" y="3203"/>
              <a:ext cx="129" cy="1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685800" y="1295400"/>
            <a:ext cx="7772400" cy="5105400"/>
            <a:chOff x="432" y="816"/>
            <a:chExt cx="4896" cy="3216"/>
          </a:xfrm>
        </p:grpSpPr>
        <p:sp>
          <p:nvSpPr>
            <p:cNvPr id="58386" name="Oval 51"/>
            <p:cNvSpPr>
              <a:spLocks noChangeArrowheads="1"/>
            </p:cNvSpPr>
            <p:nvPr/>
          </p:nvSpPr>
          <p:spPr bwMode="auto">
            <a:xfrm>
              <a:off x="1200" y="2496"/>
              <a:ext cx="1536" cy="1536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7" name="Oval 50"/>
            <p:cNvSpPr>
              <a:spLocks noChangeArrowheads="1"/>
            </p:cNvSpPr>
            <p:nvPr/>
          </p:nvSpPr>
          <p:spPr bwMode="auto">
            <a:xfrm>
              <a:off x="2160" y="816"/>
              <a:ext cx="1872" cy="1872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8" name="Oval 49"/>
            <p:cNvSpPr>
              <a:spLocks noChangeArrowheads="1"/>
            </p:cNvSpPr>
            <p:nvPr/>
          </p:nvSpPr>
          <p:spPr bwMode="auto">
            <a:xfrm>
              <a:off x="432" y="816"/>
              <a:ext cx="1728" cy="1728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9" name="Oval 42"/>
            <p:cNvSpPr>
              <a:spLocks noChangeArrowheads="1"/>
            </p:cNvSpPr>
            <p:nvPr/>
          </p:nvSpPr>
          <p:spPr bwMode="auto">
            <a:xfrm>
              <a:off x="3456" y="2160"/>
              <a:ext cx="1872" cy="1872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8371" name="Rectangle 7"/>
          <p:cNvSpPr>
            <a:spLocks noChangeArrowheads="1"/>
          </p:cNvSpPr>
          <p:nvPr/>
        </p:nvSpPr>
        <p:spPr bwMode="auto">
          <a:xfrm>
            <a:off x="685800" y="1295400"/>
            <a:ext cx="7772400" cy="5105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685800" y="1295400"/>
            <a:ext cx="7772400" cy="5105400"/>
            <a:chOff x="432" y="816"/>
            <a:chExt cx="4896" cy="3216"/>
          </a:xfrm>
        </p:grpSpPr>
        <p:sp>
          <p:nvSpPr>
            <p:cNvPr id="58381" name="Line 34"/>
            <p:cNvSpPr>
              <a:spLocks noChangeShapeType="1"/>
            </p:cNvSpPr>
            <p:nvPr/>
          </p:nvSpPr>
          <p:spPr bwMode="auto">
            <a:xfrm flipV="1">
              <a:off x="2160" y="816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382" name="Line 35"/>
            <p:cNvSpPr>
              <a:spLocks noChangeShapeType="1"/>
            </p:cNvSpPr>
            <p:nvPr/>
          </p:nvSpPr>
          <p:spPr bwMode="auto">
            <a:xfrm flipH="1">
              <a:off x="432" y="2448"/>
              <a:ext cx="1728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383" name="Line 36"/>
            <p:cNvSpPr>
              <a:spLocks noChangeShapeType="1"/>
            </p:cNvSpPr>
            <p:nvPr/>
          </p:nvSpPr>
          <p:spPr bwMode="auto">
            <a:xfrm flipV="1">
              <a:off x="2976" y="1104"/>
              <a:ext cx="2352" cy="19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384" name="Line 37"/>
            <p:cNvSpPr>
              <a:spLocks noChangeShapeType="1"/>
            </p:cNvSpPr>
            <p:nvPr/>
          </p:nvSpPr>
          <p:spPr bwMode="auto">
            <a:xfrm>
              <a:off x="2976" y="3072"/>
              <a:ext cx="288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385" name="Line 38"/>
            <p:cNvSpPr>
              <a:spLocks noChangeShapeType="1"/>
            </p:cNvSpPr>
            <p:nvPr/>
          </p:nvSpPr>
          <p:spPr bwMode="auto">
            <a:xfrm>
              <a:off x="2160" y="2448"/>
              <a:ext cx="816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1981200" y="2667000"/>
            <a:ext cx="5086350" cy="2857500"/>
            <a:chOff x="1248" y="1680"/>
            <a:chExt cx="3204" cy="1800"/>
          </a:xfrm>
        </p:grpSpPr>
        <p:sp>
          <p:nvSpPr>
            <p:cNvPr id="58378" name="Line 54"/>
            <p:cNvSpPr>
              <a:spLocks noChangeShapeType="1"/>
            </p:cNvSpPr>
            <p:nvPr/>
          </p:nvSpPr>
          <p:spPr bwMode="auto">
            <a:xfrm flipV="1">
              <a:off x="1728" y="3336"/>
              <a:ext cx="240" cy="144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379" name="Line 55"/>
            <p:cNvSpPr>
              <a:spLocks noChangeShapeType="1"/>
            </p:cNvSpPr>
            <p:nvPr/>
          </p:nvSpPr>
          <p:spPr bwMode="auto">
            <a:xfrm flipH="1" flipV="1">
              <a:off x="1248" y="1680"/>
              <a:ext cx="96" cy="96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380" name="Line 56"/>
            <p:cNvSpPr>
              <a:spLocks noChangeShapeType="1"/>
            </p:cNvSpPr>
            <p:nvPr/>
          </p:nvSpPr>
          <p:spPr bwMode="auto">
            <a:xfrm flipH="1" flipV="1">
              <a:off x="4362" y="3126"/>
              <a:ext cx="90" cy="12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374" name="Oval 22"/>
          <p:cNvSpPr>
            <a:spLocks noChangeArrowheads="1"/>
          </p:cNvSpPr>
          <p:nvPr/>
        </p:nvSpPr>
        <p:spPr bwMode="auto">
          <a:xfrm>
            <a:off x="2667000" y="54102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5" name="Oval 23"/>
          <p:cNvSpPr>
            <a:spLocks noChangeArrowheads="1"/>
          </p:cNvSpPr>
          <p:nvPr/>
        </p:nvSpPr>
        <p:spPr bwMode="auto">
          <a:xfrm>
            <a:off x="2057400" y="27432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6" name="Oval 24"/>
          <p:cNvSpPr>
            <a:spLocks noChangeArrowheads="1"/>
          </p:cNvSpPr>
          <p:nvPr/>
        </p:nvSpPr>
        <p:spPr bwMode="auto">
          <a:xfrm>
            <a:off x="4724400" y="27432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7" name="Oval 25"/>
          <p:cNvSpPr>
            <a:spLocks noChangeArrowheads="1"/>
          </p:cNvSpPr>
          <p:nvPr/>
        </p:nvSpPr>
        <p:spPr bwMode="auto">
          <a:xfrm>
            <a:off x="6967538" y="5084763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Moving vertices</a:t>
            </a:r>
            <a:endParaRPr lang="nl-NL">
              <a:latin typeface="Corbel" charset="0"/>
              <a:ea typeface="ＭＳ Ｐゴシック" charset="0"/>
              <a:cs typeface="宋体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/>
          <a:lstStyle/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[</a:t>
            </a:r>
            <a:r>
              <a:rPr lang="en-US" sz="2800" dirty="0" err="1">
                <a:latin typeface="Corbel" charset="0"/>
                <a:ea typeface="ＭＳ Ｐゴシック" charset="0"/>
                <a:cs typeface="宋体" charset="0"/>
              </a:rPr>
              <a:t>Gansner</a:t>
            </a:r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, </a:t>
            </a:r>
            <a:r>
              <a:rPr lang="en-US" sz="2800" dirty="0" err="1">
                <a:latin typeface="Corbel" charset="0"/>
                <a:ea typeface="ＭＳ Ｐゴシック" charset="0"/>
                <a:cs typeface="宋体" charset="0"/>
              </a:rPr>
              <a:t>Koren</a:t>
            </a:r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 &amp; North 2004] again</a:t>
            </a:r>
            <a:br>
              <a:rPr lang="en-US" sz="28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800" i="1" dirty="0">
                <a:latin typeface="Corbel" charset="0"/>
                <a:ea typeface="ＭＳ Ｐゴシック" charset="0"/>
                <a:cs typeface="宋体" charset="0"/>
              </a:rPr>
              <a:t>Graph Drawing by Stress </a:t>
            </a:r>
            <a:r>
              <a:rPr lang="en-US" sz="2800" i="1" dirty="0" err="1">
                <a:latin typeface="Corbel" charset="0"/>
                <a:ea typeface="ＭＳ Ｐゴシック" charset="0"/>
                <a:cs typeface="宋体" charset="0"/>
              </a:rPr>
              <a:t>Majorization</a:t>
            </a:r>
            <a:endParaRPr lang="en-US" sz="2800" dirty="0"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Different optimization technique, known as </a:t>
            </a:r>
            <a:r>
              <a:rPr lang="en-US" sz="2800" i="1" dirty="0" err="1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majorization</a:t>
            </a:r>
            <a:endParaRPr lang="en-US" sz="2800" i="1" dirty="0">
              <a:solidFill>
                <a:srgbClr val="FF0000"/>
              </a:solidFill>
              <a:latin typeface="Corbel" charset="0"/>
              <a:ea typeface="ＭＳ Ｐゴシック" charset="0"/>
              <a:cs typeface="宋体" charset="0"/>
            </a:endParaRP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Find a reasonably aesthetically-appealing layout for a network or graph by minimizing a </a:t>
            </a:r>
            <a:r>
              <a:rPr lang="en-US" sz="2400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stress function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over the positions of the nodes in the graph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Existing technique from a different field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Reportedly works great here</a:t>
            </a: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Both improved running time and stability</a:t>
            </a:r>
            <a:endParaRPr lang="nl-NL" sz="2800" dirty="0">
              <a:latin typeface="Corbel" charset="0"/>
              <a:ea typeface="ＭＳ Ｐゴシック" charset="0"/>
              <a:cs typeface="宋体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Stress majorization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Stress </a:t>
            </a:r>
            <a:r>
              <a:rPr lang="en-US" sz="2400" dirty="0" err="1">
                <a:latin typeface="Corbel" charset="0"/>
                <a:ea typeface="ＭＳ Ｐゴシック" charset="0"/>
                <a:cs typeface="宋体" charset="0"/>
              </a:rPr>
              <a:t>majorization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is an optimization strategy used in </a:t>
            </a:r>
            <a:r>
              <a:rPr lang="en-US" sz="2400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multidimensional scaling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(MDS) where, for a set of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n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,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m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-dimensional data items, a configuration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X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of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n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points in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r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(&lt;&lt;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m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)-dimensional space is sought that minimizes the so called stress function </a:t>
            </a:r>
            <a:r>
              <a:rPr lang="en-US" sz="2400" dirty="0">
                <a:latin typeface="Times New Roman"/>
                <a:ea typeface="ＭＳ Ｐゴシック" charset="0"/>
                <a:cs typeface="Times New Roman"/>
              </a:rPr>
              <a:t>stress(</a:t>
            </a:r>
            <a:r>
              <a:rPr lang="en-US" sz="2400" i="1" dirty="0">
                <a:latin typeface="Times New Roman"/>
                <a:ea typeface="ＭＳ Ｐゴシック" charset="0"/>
                <a:cs typeface="Times New Roman"/>
              </a:rPr>
              <a:t>X</a:t>
            </a:r>
            <a:r>
              <a:rPr lang="en-US" sz="2400" dirty="0">
                <a:latin typeface="Times New Roman"/>
                <a:ea typeface="ＭＳ Ｐゴシック" charset="0"/>
                <a:cs typeface="Times New Roman"/>
              </a:rPr>
              <a:t>)</a:t>
            </a:r>
          </a:p>
          <a:p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Usually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r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is 2 or 3, i.e. the (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r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x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n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) matrix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X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lists points in 2- or 3-dimensional Euclidean space so that the result may be visualized (i.e., an MDS plot)</a:t>
            </a:r>
          </a:p>
          <a:p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The stress function is a </a:t>
            </a:r>
            <a:r>
              <a:rPr lang="en-US" sz="2400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loss or cost function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that measures the squared differences between ideal (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m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-dimensional) distances and actual distances in </a:t>
            </a:r>
            <a:r>
              <a:rPr lang="en-US" sz="2400" i="1" dirty="0">
                <a:latin typeface="Times New Roman" charset="0"/>
                <a:ea typeface="ＭＳ Ｐゴシック" charset="0"/>
                <a:cs typeface="Times New Roman" charset="0"/>
              </a:rPr>
              <a:t>r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-dimensional space</a:t>
            </a:r>
          </a:p>
        </p:txBody>
      </p:sp>
      <p:pic>
        <p:nvPicPr>
          <p:cNvPr id="2" name="Picture 1" descr="Screen Shot 2017-03-30 at 1.16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5930096"/>
            <a:ext cx="4419600" cy="6993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Corbel" charset="0"/>
                <a:ea typeface="ＭＳ Ｐゴシック" charset="0"/>
                <a:cs typeface="宋体" charset="0"/>
              </a:rPr>
              <a:t>Majorization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runtime</a:t>
            </a:r>
          </a:p>
        </p:txBody>
      </p:sp>
      <p:pic>
        <p:nvPicPr>
          <p:cNvPr id="61443" name="Picture 3" descr="KKv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563880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rbel"/>
                <a:cs typeface="Corbel"/>
              </a:rPr>
              <a:t>Comparison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0200"/>
            <a:ext cx="4337114" cy="434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190" y="1600200"/>
            <a:ext cx="4381223" cy="4343400"/>
          </a:xfrm>
          <a:prstGeom prst="rect">
            <a:avLst/>
          </a:prstGeom>
        </p:spPr>
      </p:pic>
      <p:sp>
        <p:nvSpPr>
          <p:cNvPr id="6" name="Text Box 39"/>
          <p:cNvSpPr txBox="1">
            <a:spLocks noChangeArrowheads="1"/>
          </p:cNvSpPr>
          <p:nvPr/>
        </p:nvSpPr>
        <p:spPr bwMode="auto">
          <a:xfrm>
            <a:off x="1295400" y="60198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dirty="0">
                <a:latin typeface="Corbel"/>
                <a:ea typeface="宋体" charset="-122"/>
                <a:cs typeface="Corbel"/>
              </a:rPr>
              <a:t>F-R layout</a:t>
            </a:r>
          </a:p>
        </p:txBody>
      </p:sp>
      <p:sp>
        <p:nvSpPr>
          <p:cNvPr id="7" name="Text Box 39"/>
          <p:cNvSpPr txBox="1">
            <a:spLocks noChangeArrowheads="1"/>
          </p:cNvSpPr>
          <p:nvPr/>
        </p:nvSpPr>
        <p:spPr bwMode="auto">
          <a:xfrm>
            <a:off x="4953000" y="6019800"/>
            <a:ext cx="3886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dirty="0">
                <a:latin typeface="Corbel"/>
                <a:ea typeface="宋体" charset="-122"/>
                <a:cs typeface="Corbel"/>
              </a:rPr>
              <a:t>Stress </a:t>
            </a:r>
            <a:r>
              <a:rPr lang="en-US" sz="3600" dirty="0" err="1">
                <a:latin typeface="Corbel"/>
                <a:ea typeface="宋体" charset="-122"/>
                <a:cs typeface="Corbel"/>
              </a:rPr>
              <a:t>majorization</a:t>
            </a:r>
            <a:endParaRPr lang="en-US" sz="3600" dirty="0">
              <a:latin typeface="Corbel"/>
              <a:ea typeface="宋体" charset="-122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010950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rbel" charset="0"/>
                <a:ea typeface="ＭＳ Ｐゴシック" charset="0"/>
                <a:cs typeface="宋体" charset="0"/>
              </a:rPr>
              <a:t>What to do about edge-crossings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Again, </a:t>
            </a:r>
            <a:r>
              <a:rPr lang="en-US" b="1">
                <a:solidFill>
                  <a:srgbClr val="CC3300"/>
                </a:solidFill>
                <a:latin typeface="Corbel" charset="0"/>
                <a:ea typeface="ＭＳ Ｐゴシック" charset="0"/>
                <a:cs typeface="宋体" charset="0"/>
              </a:rPr>
              <a:t>K&amp;K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edge crossings aren’t bad</a:t>
            </a:r>
            <a:br>
              <a:rPr lang="en-US">
                <a:latin typeface="Corbel" charset="0"/>
                <a:ea typeface="ＭＳ Ｐゴシック" charset="0"/>
                <a:cs typeface="宋体" charset="0"/>
              </a:rPr>
            </a:br>
            <a:r>
              <a:rPr lang="en-US">
                <a:latin typeface="Corbel" charset="0"/>
                <a:ea typeface="ＭＳ Ｐゴシック" charset="0"/>
                <a:cs typeface="宋体" charset="0"/>
              </a:rPr>
              <a:t>at all</a:t>
            </a:r>
            <a:endParaRPr lang="en-US" b="1">
              <a:solidFill>
                <a:srgbClr val="3399FF"/>
              </a:solidFill>
              <a:latin typeface="Corbel" charset="0"/>
              <a:ea typeface="ＭＳ Ｐゴシック" charset="0"/>
              <a:cs typeface="宋体" charset="0"/>
            </a:endParaRPr>
          </a:p>
          <a:p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  <a:r>
              <a:rPr lang="en-US">
                <a:latin typeface="Corbel" charset="0"/>
                <a:ea typeface="ＭＳ Ｐゴシック" charset="0"/>
                <a:cs typeface="宋体" charset="0"/>
              </a:rPr>
              <a:t>: trying to make edges short tends to give little crossings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Algorithms for drawing plane graphs exist, but don’t always give nice pictures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Better to have a few crossings in an otherwise good looking drawing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Outline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Force-directed layouts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Fast graph layouts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Time-varying graph layouts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rbel" charset="0"/>
                <a:ea typeface="ＭＳ Ｐゴシック" charset="0"/>
                <a:cs typeface="宋体" charset="0"/>
              </a:rPr>
              <a:t>What to do about edge-crossings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>
                <a:solidFill>
                  <a:srgbClr val="99CC00"/>
                </a:solidFill>
                <a:latin typeface="Corbel" charset="0"/>
                <a:ea typeface="ＭＳ Ｐゴシック" charset="0"/>
                <a:cs typeface="宋体" charset="0"/>
              </a:rPr>
              <a:t>F&amp;R</a:t>
            </a:r>
          </a:p>
        </p:txBody>
      </p:sp>
      <p:sp>
        <p:nvSpPr>
          <p:cNvPr id="6349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>
                <a:solidFill>
                  <a:srgbClr val="3399FF"/>
                </a:solidFill>
                <a:latin typeface="Corbel" charset="0"/>
                <a:ea typeface="ＭＳ Ｐゴシック" charset="0"/>
                <a:cs typeface="宋体" charset="0"/>
              </a:rPr>
              <a:t>D&amp;H</a:t>
            </a:r>
          </a:p>
        </p:txBody>
      </p:sp>
      <p:pic>
        <p:nvPicPr>
          <p:cNvPr id="63493" name="Picture 5" descr="FRvsD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7942263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rbel" charset="0"/>
                <a:ea typeface="ＭＳ Ｐゴシック" charset="0"/>
                <a:cs typeface="宋体" charset="0"/>
              </a:rPr>
              <a:t>What to do about edge-crossings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/>
          <a:lstStyle/>
          <a:p>
            <a:pPr marL="609600" indent="-609600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[François Bertault 2000]</a:t>
            </a:r>
            <a:br>
              <a:rPr lang="en-US">
                <a:latin typeface="Corbel" charset="0"/>
                <a:ea typeface="ＭＳ Ｐゴシック" charset="0"/>
                <a:cs typeface="宋体" charset="0"/>
              </a:rPr>
            </a:br>
            <a:r>
              <a:rPr lang="en-US" i="1">
                <a:latin typeface="Corbel" charset="0"/>
                <a:ea typeface="ＭＳ Ｐゴシック" charset="0"/>
                <a:cs typeface="宋体" charset="0"/>
              </a:rPr>
              <a:t>A force-directed algorithm that preserves edge-crossing properties</a:t>
            </a:r>
            <a:endParaRPr lang="en-US">
              <a:latin typeface="Corbel" charset="0"/>
              <a:ea typeface="ＭＳ Ｐゴシック" charset="0"/>
              <a:cs typeface="宋体" charset="0"/>
            </a:endParaRPr>
          </a:p>
          <a:p>
            <a:pPr marL="1009650" lvl="1" indent="-609600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Find a drawing of the graph with minimal edge crossings using some algorithm</a:t>
            </a:r>
          </a:p>
          <a:p>
            <a:pPr marL="1009650" lvl="1" indent="-609600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Beautify it using force directed methods</a:t>
            </a:r>
          </a:p>
          <a:p>
            <a:pPr marL="1009650" lvl="1" indent="-609600"/>
            <a:r>
              <a:rPr lang="en-US">
                <a:latin typeface="Corbel" charset="0"/>
                <a:ea typeface="ＭＳ Ｐゴシック" charset="0"/>
                <a:cs typeface="宋体" charset="0"/>
              </a:rPr>
              <a:t>Don’t introduce edge crossings!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Summary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Force-directed layout</a:t>
            </a:r>
          </a:p>
          <a:p>
            <a:pPr lvl="1" eaLnBrk="1" hangingPunct="1"/>
            <a:r>
              <a:rPr lang="en-US" i="1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Nodes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are represented by steel rings</a:t>
            </a:r>
          </a:p>
          <a:p>
            <a:pPr lvl="1" eaLnBrk="1" hangingPunct="1"/>
            <a:r>
              <a:rPr lang="en-US" i="1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Edges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are springs between them</a:t>
            </a:r>
          </a:p>
          <a:p>
            <a:pPr lvl="1" eaLnBrk="1" hangingPunct="1"/>
            <a:r>
              <a:rPr lang="en-US" i="1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Attractive force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is analogous to the spring force</a:t>
            </a:r>
          </a:p>
          <a:p>
            <a:pPr lvl="1" eaLnBrk="1" hangingPunct="1"/>
            <a:r>
              <a:rPr lang="en-US" i="1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Repulsive force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is analogous to the electrical force</a:t>
            </a:r>
          </a:p>
          <a:p>
            <a:pPr lvl="1"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Minimize the energy of the system by moving the nodes and changing the forces between them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Pros and cons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>
                <a:latin typeface="Corbel" charset="0"/>
                <a:ea typeface="宋体" charset="0"/>
                <a:cs typeface="宋体" charset="0"/>
              </a:rPr>
              <a:t>Pros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Good quality results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Flexibility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Intuitive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Simplicity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Interactivity (iterative process)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Strong theoretical foundations</a:t>
            </a:r>
          </a:p>
          <a:p>
            <a:pPr eaLnBrk="1" hangingPunct="1"/>
            <a:r>
              <a:rPr lang="en-US" sz="2800">
                <a:latin typeface="Corbel" charset="0"/>
                <a:ea typeface="宋体" charset="0"/>
                <a:cs typeface="宋体" charset="0"/>
              </a:rPr>
              <a:t>Cons</a:t>
            </a:r>
          </a:p>
          <a:p>
            <a:pPr lvl="1" eaLnBrk="1" hangingPunct="1"/>
            <a:r>
              <a:rPr lang="en-US" sz="2400" i="1">
                <a:latin typeface="Times New Roman" charset="0"/>
                <a:ea typeface="宋体" charset="0"/>
                <a:cs typeface="宋体" charset="0"/>
              </a:rPr>
              <a:t>O</a:t>
            </a:r>
            <a:r>
              <a:rPr lang="en-US" sz="2400">
                <a:latin typeface="Times New Roman" charset="0"/>
                <a:ea typeface="宋体" charset="0"/>
                <a:cs typeface="宋体" charset="0"/>
              </a:rPr>
              <a:t>(</a:t>
            </a:r>
            <a:r>
              <a:rPr lang="en-US" sz="2400" i="1">
                <a:latin typeface="Times New Roman" charset="0"/>
                <a:ea typeface="宋体" charset="0"/>
                <a:cs typeface="宋体" charset="0"/>
              </a:rPr>
              <a:t>V</a:t>
            </a:r>
            <a:r>
              <a:rPr lang="en-US" sz="2400">
                <a:latin typeface="Times New Roman" charset="0"/>
                <a:ea typeface="宋体" charset="0"/>
                <a:cs typeface="宋体" charset="0"/>
              </a:rPr>
              <a:t>)</a:t>
            </a:r>
            <a:r>
              <a:rPr lang="en-US" sz="2400" baseline="30000">
                <a:latin typeface="Times New Roman" charset="0"/>
                <a:ea typeface="宋体" charset="0"/>
                <a:cs typeface="宋体" charset="0"/>
              </a:rPr>
              <a:t>3</a:t>
            </a:r>
            <a:r>
              <a:rPr lang="en-US" sz="2400">
                <a:latin typeface="Corbel" charset="0"/>
                <a:ea typeface="宋体" charset="0"/>
                <a:cs typeface="宋体" charset="0"/>
              </a:rPr>
              <a:t> complexity, where </a:t>
            </a:r>
            <a:r>
              <a:rPr lang="en-US" sz="2400" i="1">
                <a:latin typeface="Times New Roman" charset="0"/>
                <a:ea typeface="宋体" charset="0"/>
                <a:cs typeface="宋体" charset="0"/>
              </a:rPr>
              <a:t>V</a:t>
            </a:r>
            <a:r>
              <a:rPr lang="en-US" sz="2400">
                <a:latin typeface="Corbel" charset="0"/>
                <a:ea typeface="宋体" charset="0"/>
                <a:cs typeface="宋体" charset="0"/>
              </a:rPr>
              <a:t> is the number of nodes in the graph</a:t>
            </a:r>
          </a:p>
          <a:p>
            <a:pPr lvl="1"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Poor local minima, lead to low quality drawing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Corbel" charset="0"/>
                <a:ea typeface="宋体" charset="0"/>
                <a:cs typeface="宋体" charset="0"/>
              </a:rPr>
              <a:t>Comparison of force-directed layouts</a:t>
            </a:r>
          </a:p>
        </p:txBody>
      </p:sp>
      <p:sp>
        <p:nvSpPr>
          <p:cNvPr id="67586" name="Content Placeholder 2"/>
          <p:cNvSpPr>
            <a:spLocks noGrp="1"/>
          </p:cNvSpPr>
          <p:nvPr>
            <p:ph idx="1"/>
          </p:nvPr>
        </p:nvSpPr>
        <p:spPr>
          <a:xfrm>
            <a:off x="457200" y="4852988"/>
            <a:ext cx="8229600" cy="1111250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Obtain the derivative of the force equations to minimize the energy</a:t>
            </a:r>
          </a:p>
          <a:p>
            <a:pPr eaLnBrk="1" hangingPunct="1"/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Only the node which has the maximum gradient value is moved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The process is continued until the total energy is minimized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Quickly generate an advantageous initial layout</a:t>
            </a:r>
          </a:p>
        </p:txBody>
      </p:sp>
      <p:pic>
        <p:nvPicPr>
          <p:cNvPr id="67587" name="Picture 4" descr="Screen shot 2010-04-05 at 10.08.5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17638"/>
            <a:ext cx="555625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477000" y="42672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000" kern="0" dirty="0" err="1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Kamada</a:t>
            </a:r>
            <a:r>
              <a:rPr lang="en-US" sz="2000" kern="0" dirty="0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-Kawai layout</a:t>
            </a:r>
          </a:p>
        </p:txBody>
      </p:sp>
    </p:spTree>
    <p:extLst>
      <p:ext uri="{BB962C8B-B14F-4D97-AF65-F5344CB8AC3E}">
        <p14:creationId xmlns:p14="http://schemas.microsoft.com/office/powerpoint/2010/main" val="1187726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Corbel" charset="0"/>
                <a:ea typeface="宋体" charset="0"/>
                <a:cs typeface="宋体" charset="0"/>
              </a:rPr>
              <a:t>Comparison of force-directed layouts</a:t>
            </a:r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>
          <a:xfrm>
            <a:off x="457200" y="4852988"/>
            <a:ext cx="8229600" cy="1111250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Approximate the computation of repulsive forces by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only calculating the forces between rings that are placed relative near to each other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Guarantees that topologically near nodes are placed in the same vicinity, and far nodes are placed far from each other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Visually more significant placement of neighbored nodes</a:t>
            </a:r>
          </a:p>
        </p:txBody>
      </p:sp>
      <p:pic>
        <p:nvPicPr>
          <p:cNvPr id="68611" name="Picture 3" descr="Screen shot 2010-04-05 at 10.09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17638"/>
            <a:ext cx="555625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477000" y="3886200"/>
            <a:ext cx="2667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Grid-variant algorithm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(GVA)</a:t>
            </a:r>
          </a:p>
        </p:txBody>
      </p:sp>
    </p:spTree>
    <p:extLst>
      <p:ext uri="{BB962C8B-B14F-4D97-AF65-F5344CB8AC3E}">
        <p14:creationId xmlns:p14="http://schemas.microsoft.com/office/powerpoint/2010/main" val="39667752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Corbel" charset="0"/>
                <a:ea typeface="宋体" charset="0"/>
                <a:cs typeface="宋体" charset="0"/>
              </a:rPr>
              <a:t>Comparison of force-directed layouts</a:t>
            </a:r>
          </a:p>
        </p:txBody>
      </p:sp>
      <p:sp>
        <p:nvSpPr>
          <p:cNvPr id="69634" name="Content Placeholder 2"/>
          <p:cNvSpPr>
            <a:spLocks noGrp="1"/>
          </p:cNvSpPr>
          <p:nvPr>
            <p:ph idx="1"/>
          </p:nvPr>
        </p:nvSpPr>
        <p:spPr>
          <a:xfrm>
            <a:off x="457200" y="5014913"/>
            <a:ext cx="8229600" cy="1111250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Suitable for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the average path length between two nodes is very small</a:t>
            </a:r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 and there are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clusters of densely connected nodes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Separate the clusters of graphs with small diameter well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Different clusters are clearly separated and have interpretable distances</a:t>
            </a:r>
          </a:p>
        </p:txBody>
      </p:sp>
      <p:pic>
        <p:nvPicPr>
          <p:cNvPr id="69635" name="Picture 4" descr="random8002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5" descr="random80020fru6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182880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09600" y="1295400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800" kern="0" dirty="0" err="1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LinLog</a:t>
            </a:r>
            <a:r>
              <a:rPr lang="en-US" sz="2800" kern="0" dirty="0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 layout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267200" y="1295400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800" kern="0" dirty="0">
                <a:solidFill>
                  <a:srgbClr val="3366FF"/>
                </a:solidFill>
                <a:latin typeface="Corbel"/>
                <a:ea typeface="宋体" charset="-122"/>
                <a:cs typeface="Corbel"/>
              </a:rPr>
              <a:t>GVA</a:t>
            </a:r>
          </a:p>
        </p:txBody>
      </p:sp>
    </p:spTree>
    <p:extLst>
      <p:ext uri="{BB962C8B-B14F-4D97-AF65-F5344CB8AC3E}">
        <p14:creationId xmlns:p14="http://schemas.microsoft.com/office/powerpoint/2010/main" val="9300739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Fast graph layouts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Multiscale approach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Cohen’s algorithm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Graph </a:t>
            </a:r>
            <a:r>
              <a:rPr lang="en-US" sz="2400" dirty="0" err="1">
                <a:latin typeface="Corbel" charset="0"/>
                <a:ea typeface="宋体" charset="0"/>
                <a:cs typeface="宋体" charset="0"/>
              </a:rPr>
              <a:t>dRawing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 with Intelligent Placement (GRIP)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Fast Multipole Multilevel Method (FM</a:t>
            </a:r>
            <a:r>
              <a:rPr lang="en-US" sz="2400" baseline="30000" dirty="0">
                <a:latin typeface="Corbel" charset="0"/>
                <a:ea typeface="宋体" charset="0"/>
                <a:cs typeface="宋体" charset="0"/>
              </a:rPr>
              <a:t>3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)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Algebraic layout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Algebraic multigrid Computation of Eigenvectors (ACE)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High-Dimensional Embedding (HDE)</a:t>
            </a:r>
          </a:p>
          <a:p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Spectral layout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Other layout</a:t>
            </a:r>
          </a:p>
          <a:p>
            <a:pPr lvl="1" eaLnBrk="1" hangingPunct="1"/>
            <a:r>
              <a:rPr lang="en-US" sz="2400" dirty="0" err="1">
                <a:latin typeface="Corbel" charset="0"/>
                <a:ea typeface="宋体" charset="0"/>
                <a:cs typeface="宋体" charset="0"/>
              </a:rPr>
              <a:t>Treemap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-based layout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Space-filling curve based layout</a:t>
            </a:r>
          </a:p>
          <a:p>
            <a:pPr eaLnBrk="1" hangingPunct="1"/>
            <a:endParaRPr lang="en-US" sz="2800" dirty="0">
              <a:latin typeface="Corbel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Cohen’s algorithm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Achieve graph layout that conveys vertex proximity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Establish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target distances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between all pairs of vertices first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Vertices are positioned according to those targets in order to reveal clusters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Incremental strategy improves speed</a:t>
            </a:r>
          </a:p>
          <a:p>
            <a:pPr eaLnBrk="1" hangingPunct="1"/>
            <a:endParaRPr lang="en-US" dirty="0">
              <a:latin typeface="Corbel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Graph dRawing with Intelligent Placement (GRIP)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457200" y="1798638"/>
            <a:ext cx="8229600" cy="4525962"/>
          </a:xfrm>
        </p:spPr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Place vertices several at a time at locations close to their final positions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Combine a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multidimensional force-directed method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with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fast energy function minimization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Achieve near linear layout speed w/o sacrificing the drawing quality</a:t>
            </a:r>
          </a:p>
          <a:p>
            <a:pPr eaLnBrk="1" hangingPunct="1"/>
            <a:endParaRPr lang="en-US" dirty="0">
              <a:latin typeface="Corbel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Force-directed layout: metaphor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724400"/>
          </a:xfrm>
        </p:spPr>
        <p:txBody>
          <a:bodyPr>
            <a:normAutofit lnSpcReduction="10000"/>
          </a:bodyPr>
          <a:lstStyle/>
          <a:p>
            <a:r>
              <a:rPr lang="en-US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Vertices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are metal </a:t>
            </a:r>
            <a:r>
              <a:rPr lang="en-US" i="1" dirty="0">
                <a:solidFill>
                  <a:srgbClr val="FF6600"/>
                </a:solidFill>
                <a:latin typeface="Corbel" charset="0"/>
                <a:ea typeface="ＭＳ Ｐゴシック" charset="0"/>
                <a:cs typeface="宋体" charset="0"/>
              </a:rPr>
              <a:t>rings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Exert a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repulsive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force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Vertices don’t come too close together</a:t>
            </a:r>
          </a:p>
          <a:p>
            <a:r>
              <a:rPr lang="en-US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Edges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are </a:t>
            </a:r>
            <a:r>
              <a:rPr lang="en-US" i="1" dirty="0">
                <a:solidFill>
                  <a:srgbClr val="FF6600"/>
                </a:solidFill>
                <a:latin typeface="Corbel" charset="0"/>
                <a:ea typeface="ＭＳ Ｐゴシック" charset="0"/>
                <a:cs typeface="宋体" charset="0"/>
              </a:rPr>
              <a:t>springs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that connect the rings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An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ＭＳ Ｐゴシック" charset="0"/>
                <a:cs typeface="宋体" charset="0"/>
              </a:rPr>
              <a:t>attractive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force between connected vertices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Vertices with edges between them don’t go too far apart</a:t>
            </a:r>
          </a:p>
          <a:p>
            <a:r>
              <a:rPr lang="en-US" sz="2800" dirty="0">
                <a:latin typeface="Corbel" charset="0"/>
                <a:ea typeface="ＭＳ Ｐゴシック" charset="0"/>
                <a:cs typeface="宋体" charset="0"/>
              </a:rPr>
              <a:t>Produce a good looking drawing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Define an “energy” function on drawings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Minimize this energy</a:t>
            </a:r>
          </a:p>
          <a:p>
            <a:pPr lvl="1"/>
            <a:endParaRPr lang="en-US" dirty="0">
              <a:latin typeface="Corbel" charset="0"/>
              <a:ea typeface="ＭＳ Ｐゴシック" charset="0"/>
              <a:cs typeface="宋体" charset="0"/>
            </a:endParaRPr>
          </a:p>
          <a:p>
            <a:endParaRPr lang="en-US" dirty="0">
              <a:latin typeface="Corbel" charset="0"/>
              <a:ea typeface="ＭＳ Ｐゴシック" charset="0"/>
              <a:cs typeface="宋体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Fast Multipole Multilevel Method (FM</a:t>
            </a:r>
            <a:r>
              <a:rPr lang="en-US" baseline="30000">
                <a:latin typeface="Corbel" charset="0"/>
                <a:ea typeface="宋体" charset="0"/>
                <a:cs typeface="宋体" charset="0"/>
              </a:rPr>
              <a:t>3</a:t>
            </a:r>
            <a:r>
              <a:rPr lang="en-US">
                <a:latin typeface="Corbel" charset="0"/>
                <a:ea typeface="宋体" charset="0"/>
                <a:cs typeface="宋体" charset="0"/>
              </a:rPr>
              <a:t>)</a:t>
            </a:r>
            <a:endParaRPr lang="en-US" baseline="30000">
              <a:latin typeface="Corbel" charset="0"/>
              <a:ea typeface="宋体" charset="0"/>
              <a:cs typeface="宋体" charset="0"/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457200" y="1798638"/>
            <a:ext cx="8229600" cy="4525962"/>
          </a:xfrm>
        </p:spPr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Combine a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multilevel strategy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with a method for approximating the repulsive forces by rapid evaluation of potential fields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Improve the worst case running time with linear memory requirements</a:t>
            </a:r>
          </a:p>
          <a:p>
            <a:pPr eaLnBrk="1" hangingPunct="1"/>
            <a:endParaRPr lang="en-US" dirty="0">
              <a:latin typeface="Corbel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宋体" charset="0"/>
                <a:cs typeface="宋体" charset="0"/>
              </a:rPr>
              <a:t>Comparison</a:t>
            </a:r>
          </a:p>
        </p:txBody>
      </p:sp>
      <p:pic>
        <p:nvPicPr>
          <p:cNvPr id="74755" name="Picture 3" descr="Screen shot 2010-04-06 at 12.25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1625600"/>
            <a:ext cx="30670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Screen shot 2010-04-06 at 12.25.1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038" y="1625600"/>
            <a:ext cx="28956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 descr="Screen shot 2010-04-06 at 12.24.3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7825"/>
            <a:ext cx="30194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0" y="4738688"/>
            <a:ext cx="27447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dirty="0">
                <a:latin typeface="Corbel" charset="0"/>
              </a:rPr>
              <a:t>FM</a:t>
            </a:r>
            <a:r>
              <a:rPr lang="en-US" baseline="30000" dirty="0">
                <a:latin typeface="Corbel" charset="0"/>
              </a:rPr>
              <a:t>3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dirty="0">
              <a:latin typeface="Corbel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168650" y="4738688"/>
            <a:ext cx="27447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>
                <a:latin typeface="Corbel" charset="0"/>
              </a:rPr>
              <a:t>GVA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>
              <a:latin typeface="Corbel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399213" y="4738688"/>
            <a:ext cx="274478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>
                <a:latin typeface="Corbel" charset="0"/>
              </a:rPr>
              <a:t>GRIP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>
              <a:latin typeface="Corbel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Algebraic multigrid Computation of Eigenvectors (ACE)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>
          <a:xfrm>
            <a:off x="457200" y="1798638"/>
            <a:ext cx="8229600" cy="4525962"/>
          </a:xfrm>
        </p:spPr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An extremely fast algorithm for generating very large graph layout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Minimizing a quadratic energy function expressed as a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generalized eigenvalue problem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Solve rapidly using algebraic multigrid technique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High-Dimensional Embedding (HDE)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457200" y="1798638"/>
            <a:ext cx="8229600" cy="4525962"/>
          </a:xfrm>
        </p:spPr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Aesthetic drawing of undirected graphs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Embed the graph in a very high dimension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Project it to 2D using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principal component analysis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(PCA)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Exhibit the graph in various dimensions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Better running time and effective exploration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宋体" charset="0"/>
                <a:cs typeface="宋体" charset="0"/>
              </a:rPr>
              <a:t>Comparison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98488" y="5721350"/>
            <a:ext cx="27447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400" dirty="0">
                <a:latin typeface="Corbel"/>
                <a:ea typeface="宋体" charset="-122"/>
                <a:cs typeface="Corbel"/>
              </a:rPr>
              <a:t>ACE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219700" y="5721350"/>
            <a:ext cx="27447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dirty="0">
                <a:latin typeface="Corbel"/>
                <a:cs typeface="Corbel"/>
              </a:rPr>
              <a:t>HDE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dirty="0">
              <a:latin typeface="Corbel"/>
              <a:cs typeface="Corbel"/>
            </a:endParaRPr>
          </a:p>
        </p:txBody>
      </p:sp>
      <p:pic>
        <p:nvPicPr>
          <p:cNvPr id="77829" name="Picture 9" descr="Screen shot 2010-04-07 at 10.25.1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38798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10" descr="Screen shot 2010-04-07 at 10.25.5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1417638"/>
            <a:ext cx="51593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Spectral layout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457200" y="1798638"/>
            <a:ext cx="8229600" cy="4525962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Use the eigenvectors of a matrix (e.g., Laplacian matrix of the graph) as Cartesian coordinates of the graph’s vertices</a:t>
            </a:r>
          </a:p>
          <a:p>
            <a:r>
              <a:rPr lang="en-US" dirty="0">
                <a:latin typeface="Corbel" charset="0"/>
                <a:ea typeface="宋体" charset="0"/>
                <a:cs typeface="宋体" charset="0"/>
              </a:rPr>
              <a:t>The </a:t>
            </a:r>
            <a:r>
              <a:rPr lang="en-US" i="1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spectrum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of a graph is eigenvalues of the Laplacian matrix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In practice, often compute the two largest (or smallest) eigenvalues of the Laplacian matrix and then use those for node placement in 2D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Embedding into higher dimensions can be found by using more eigenvectors</a:t>
            </a:r>
          </a:p>
        </p:txBody>
      </p:sp>
    </p:spTree>
    <p:extLst>
      <p:ext uri="{BB962C8B-B14F-4D97-AF65-F5344CB8AC3E}">
        <p14:creationId xmlns:p14="http://schemas.microsoft.com/office/powerpoint/2010/main" val="4452333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Spectral layout</a:t>
            </a: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1F7B1135-2F23-524B-866A-D4322920835F}"/>
              </a:ext>
            </a:extLst>
          </p:cNvPr>
          <p:cNvSpPr/>
          <p:nvPr/>
        </p:nvSpPr>
        <p:spPr>
          <a:xfrm>
            <a:off x="3867911" y="3059400"/>
            <a:ext cx="794385" cy="264160"/>
          </a:xfrm>
          <a:custGeom>
            <a:avLst/>
            <a:gdLst/>
            <a:ahLst/>
            <a:cxnLst/>
            <a:rect l="l" t="t" r="r" b="b"/>
            <a:pathLst>
              <a:path w="794385" h="264160">
                <a:moveTo>
                  <a:pt x="131826" y="0"/>
                </a:moveTo>
                <a:lnTo>
                  <a:pt x="0" y="131825"/>
                </a:lnTo>
                <a:lnTo>
                  <a:pt x="131826" y="263652"/>
                </a:lnTo>
                <a:lnTo>
                  <a:pt x="131826" y="197738"/>
                </a:lnTo>
                <a:lnTo>
                  <a:pt x="728091" y="197738"/>
                </a:lnTo>
                <a:lnTo>
                  <a:pt x="794004" y="131825"/>
                </a:lnTo>
                <a:lnTo>
                  <a:pt x="728091" y="65912"/>
                </a:lnTo>
                <a:lnTo>
                  <a:pt x="131826" y="65912"/>
                </a:lnTo>
                <a:lnTo>
                  <a:pt x="131826" y="0"/>
                </a:lnTo>
                <a:close/>
              </a:path>
              <a:path w="794385" h="264160">
                <a:moveTo>
                  <a:pt x="728091" y="197738"/>
                </a:moveTo>
                <a:lnTo>
                  <a:pt x="662178" y="197738"/>
                </a:lnTo>
                <a:lnTo>
                  <a:pt x="662178" y="263652"/>
                </a:lnTo>
                <a:lnTo>
                  <a:pt x="728091" y="197738"/>
                </a:lnTo>
                <a:close/>
              </a:path>
              <a:path w="794385" h="264160">
                <a:moveTo>
                  <a:pt x="662178" y="0"/>
                </a:moveTo>
                <a:lnTo>
                  <a:pt x="662178" y="65912"/>
                </a:lnTo>
                <a:lnTo>
                  <a:pt x="728091" y="65912"/>
                </a:lnTo>
                <a:lnTo>
                  <a:pt x="662178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464DF2B8-B70E-E743-BB5E-9F56A5A9988F}"/>
              </a:ext>
            </a:extLst>
          </p:cNvPr>
          <p:cNvSpPr txBox="1"/>
          <p:nvPr/>
        </p:nvSpPr>
        <p:spPr>
          <a:xfrm>
            <a:off x="5438826" y="1524000"/>
            <a:ext cx="2393950" cy="3498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dirty="0">
                <a:latin typeface="Corbel" panose="020B0503020204020204" pitchFamily="34" charset="0"/>
                <a:cs typeface="Arial"/>
              </a:rPr>
              <a:t>Graph </a:t>
            </a:r>
            <a:r>
              <a:rPr sz="2000" spc="-5" dirty="0">
                <a:latin typeface="Corbel" panose="020B0503020204020204" pitchFamily="34" charset="0"/>
                <a:cs typeface="Arial"/>
              </a:rPr>
              <a:t>Laplacian</a:t>
            </a:r>
            <a:r>
              <a:rPr lang="en-US" sz="2000" b="1" spc="300" dirty="0">
                <a:latin typeface="Arial"/>
                <a:cs typeface="Arial"/>
              </a:rPr>
              <a:t> </a:t>
            </a:r>
            <a:r>
              <a:rPr sz="3150" i="1" baseline="3968" dirty="0">
                <a:latin typeface="Times New Roman"/>
                <a:cs typeface="Times New Roman"/>
              </a:rPr>
              <a:t>L</a:t>
            </a:r>
            <a:r>
              <a:rPr sz="1800" i="1" baseline="-18518" dirty="0">
                <a:latin typeface="Times New Roman"/>
                <a:cs typeface="Times New Roman"/>
              </a:rPr>
              <a:t>G</a:t>
            </a:r>
            <a:endParaRPr sz="1800" baseline="-18518" dirty="0">
              <a:latin typeface="Times New Roman"/>
              <a:cs typeface="Times New Roman"/>
            </a:endParaRPr>
          </a:p>
        </p:txBody>
      </p:sp>
      <p:sp>
        <p:nvSpPr>
          <p:cNvPr id="35" name="object 32">
            <a:extLst>
              <a:ext uri="{FF2B5EF4-FFF2-40B4-BE49-F238E27FC236}">
                <a16:creationId xmlns:a16="http://schemas.microsoft.com/office/drawing/2014/main" id="{B6949CC4-18D7-114B-B4AB-DD9C64233B9D}"/>
              </a:ext>
            </a:extLst>
          </p:cNvPr>
          <p:cNvSpPr txBox="1"/>
          <p:nvPr/>
        </p:nvSpPr>
        <p:spPr>
          <a:xfrm>
            <a:off x="176529" y="4557490"/>
            <a:ext cx="879094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15"/>
              </a:spcBef>
            </a:pPr>
            <a:r>
              <a:rPr sz="2400" dirty="0">
                <a:latin typeface="Corbel" panose="020B0503020204020204" pitchFamily="34" charset="0"/>
                <a:cs typeface="Arial"/>
              </a:rPr>
              <a:t>Graph Laplacian </a:t>
            </a:r>
            <a:r>
              <a:rPr sz="2400" spc="-5" dirty="0">
                <a:latin typeface="Corbel" panose="020B0503020204020204" pitchFamily="34" charset="0"/>
                <a:cs typeface="Arial"/>
              </a:rPr>
              <a:t>is </a:t>
            </a:r>
            <a:r>
              <a:rPr sz="2400" dirty="0">
                <a:latin typeface="Corbel" panose="020B0503020204020204" pitchFamily="34" charset="0"/>
                <a:cs typeface="Arial"/>
              </a:rPr>
              <a:t>a </a:t>
            </a:r>
            <a:r>
              <a:rPr lang="en-US" sz="2400" spc="-5" dirty="0">
                <a:latin typeface="Corbel" panose="020B0503020204020204" pitchFamily="34" charset="0"/>
                <a:cs typeface="Arial"/>
              </a:rPr>
              <a:t>s</a:t>
            </a:r>
            <a:r>
              <a:rPr sz="2400" spc="-5" dirty="0">
                <a:latin typeface="Corbel" panose="020B0503020204020204" pitchFamily="34" charset="0"/>
                <a:cs typeface="Arial"/>
              </a:rPr>
              <a:t>ymmetric, </a:t>
            </a:r>
            <a:r>
              <a:rPr lang="en-US" sz="2400" spc="-5" dirty="0">
                <a:latin typeface="Corbel" panose="020B0503020204020204" pitchFamily="34" charset="0"/>
                <a:cs typeface="Arial"/>
              </a:rPr>
              <a:t>d</a:t>
            </a:r>
            <a:r>
              <a:rPr sz="2400" dirty="0">
                <a:latin typeface="Corbel" panose="020B0503020204020204" pitchFamily="34" charset="0"/>
                <a:cs typeface="Arial"/>
              </a:rPr>
              <a:t>iagonally </a:t>
            </a:r>
            <a:r>
              <a:rPr lang="en-US" sz="2400" dirty="0">
                <a:latin typeface="Corbel" panose="020B0503020204020204" pitchFamily="34" charset="0"/>
                <a:cs typeface="Arial"/>
              </a:rPr>
              <a:t>d</a:t>
            </a:r>
            <a:r>
              <a:rPr sz="2400" dirty="0">
                <a:latin typeface="Corbel" panose="020B0503020204020204" pitchFamily="34" charset="0"/>
                <a:cs typeface="Arial"/>
              </a:rPr>
              <a:t>ominant (SDD)</a:t>
            </a:r>
            <a:r>
              <a:rPr sz="2400" spc="-170" dirty="0">
                <a:latin typeface="Corbel" panose="020B0503020204020204" pitchFamily="34" charset="0"/>
                <a:cs typeface="Arial"/>
              </a:rPr>
              <a:t> </a:t>
            </a:r>
            <a:r>
              <a:rPr lang="en-US" sz="2400" spc="-170" dirty="0">
                <a:latin typeface="Corbel" panose="020B0503020204020204" pitchFamily="34" charset="0"/>
                <a:cs typeface="Arial"/>
              </a:rPr>
              <a:t>m</a:t>
            </a:r>
            <a:r>
              <a:rPr sz="2400" dirty="0">
                <a:latin typeface="Corbel" panose="020B0503020204020204" pitchFamily="34" charset="0"/>
                <a:cs typeface="Arial"/>
              </a:rPr>
              <a:t>atrix</a:t>
            </a:r>
          </a:p>
        </p:txBody>
      </p:sp>
      <p:sp>
        <p:nvSpPr>
          <p:cNvPr id="44" name="object 41">
            <a:extLst>
              <a:ext uri="{FF2B5EF4-FFF2-40B4-BE49-F238E27FC236}">
                <a16:creationId xmlns:a16="http://schemas.microsoft.com/office/drawing/2014/main" id="{1E1EF284-F36A-284A-882E-B7357398F0DA}"/>
              </a:ext>
            </a:extLst>
          </p:cNvPr>
          <p:cNvSpPr txBox="1"/>
          <p:nvPr/>
        </p:nvSpPr>
        <p:spPr>
          <a:xfrm>
            <a:off x="378421" y="1531843"/>
            <a:ext cx="4005579" cy="357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347595" algn="l"/>
              </a:tabLst>
            </a:pPr>
            <a:r>
              <a:rPr sz="3000" baseline="1388" dirty="0">
                <a:latin typeface="Corbel" panose="020B0503020204020204" pitchFamily="34" charset="0"/>
                <a:cs typeface="Arial"/>
              </a:rPr>
              <a:t>A</a:t>
            </a:r>
            <a:r>
              <a:rPr sz="3000" spc="-120" baseline="1388" dirty="0">
                <a:latin typeface="Corbel" panose="020B0503020204020204" pitchFamily="34" charset="0"/>
                <a:cs typeface="Arial"/>
              </a:rPr>
              <a:t> </a:t>
            </a:r>
            <a:r>
              <a:rPr sz="3000" spc="-7" baseline="1388" dirty="0">
                <a:latin typeface="Corbel" panose="020B0503020204020204" pitchFamily="34" charset="0"/>
                <a:cs typeface="Arial"/>
              </a:rPr>
              <a:t>Weighted</a:t>
            </a:r>
            <a:r>
              <a:rPr sz="3000" spc="-30" baseline="1388" dirty="0">
                <a:latin typeface="Corbel" panose="020B0503020204020204" pitchFamily="34" charset="0"/>
                <a:cs typeface="Arial"/>
              </a:rPr>
              <a:t> </a:t>
            </a:r>
            <a:r>
              <a:rPr sz="3000" baseline="1388" dirty="0">
                <a:latin typeface="Corbel" panose="020B0503020204020204" pitchFamily="34" charset="0"/>
                <a:cs typeface="Arial"/>
              </a:rPr>
              <a:t>Graph</a:t>
            </a:r>
            <a:r>
              <a:rPr lang="en-US" sz="3000" b="1" baseline="1388" dirty="0">
                <a:latin typeface="Arial"/>
                <a:cs typeface="Arial"/>
              </a:rPr>
              <a:t> </a:t>
            </a:r>
            <a:r>
              <a:rPr sz="2150" i="1" spc="45" dirty="0">
                <a:latin typeface="Times New Roman"/>
                <a:cs typeface="Times New Roman"/>
              </a:rPr>
              <a:t>G</a:t>
            </a:r>
            <a:r>
              <a:rPr sz="2150" i="1" spc="25" dirty="0">
                <a:latin typeface="Times New Roman"/>
                <a:cs typeface="Times New Roman"/>
              </a:rPr>
              <a:t> </a:t>
            </a:r>
            <a:r>
              <a:rPr sz="2150" spc="-45" dirty="0">
                <a:latin typeface="Arial"/>
                <a:cs typeface="Arial"/>
              </a:rPr>
              <a:t>=</a:t>
            </a:r>
            <a:r>
              <a:rPr sz="2150" spc="-130" dirty="0">
                <a:latin typeface="Arial"/>
                <a:cs typeface="Arial"/>
              </a:rPr>
              <a:t> </a:t>
            </a:r>
            <a:r>
              <a:rPr sz="2150" spc="-45" dirty="0">
                <a:latin typeface="Times New Roman"/>
                <a:cs typeface="Times New Roman"/>
              </a:rPr>
              <a:t>(</a:t>
            </a:r>
            <a:r>
              <a:rPr sz="2150" i="1" spc="-45" dirty="0">
                <a:latin typeface="Times New Roman"/>
                <a:cs typeface="Times New Roman"/>
              </a:rPr>
              <a:t>V</a:t>
            </a:r>
            <a:r>
              <a:rPr sz="2150" i="1" spc="-235" dirty="0">
                <a:latin typeface="Times New Roman"/>
                <a:cs typeface="Times New Roman"/>
              </a:rPr>
              <a:t> </a:t>
            </a:r>
            <a:r>
              <a:rPr sz="2150" spc="15" dirty="0">
                <a:latin typeface="Times New Roman"/>
                <a:cs typeface="Times New Roman"/>
              </a:rPr>
              <a:t>,</a:t>
            </a:r>
            <a:r>
              <a:rPr lang="en-US" sz="2150" spc="15" dirty="0">
                <a:latin typeface="Times New Roman"/>
                <a:cs typeface="Times New Roman"/>
              </a:rPr>
              <a:t> </a:t>
            </a:r>
            <a:r>
              <a:rPr sz="2150" i="1" spc="35" dirty="0">
                <a:latin typeface="Times New Roman"/>
                <a:cs typeface="Times New Roman"/>
              </a:rPr>
              <a:t>E</a:t>
            </a:r>
            <a:r>
              <a:rPr sz="2150" spc="15" dirty="0">
                <a:latin typeface="Times New Roman"/>
                <a:cs typeface="Times New Roman"/>
              </a:rPr>
              <a:t>,</a:t>
            </a:r>
            <a:r>
              <a:rPr lang="en-US" sz="2150" spc="-240" dirty="0">
                <a:latin typeface="Times New Roman"/>
                <a:cs typeface="Times New Roman"/>
              </a:rPr>
              <a:t> </a:t>
            </a:r>
            <a:r>
              <a:rPr sz="2150" i="1" spc="40" dirty="0">
                <a:latin typeface="Times New Roman"/>
                <a:cs typeface="Times New Roman"/>
              </a:rPr>
              <a:t>w</a:t>
            </a:r>
            <a:r>
              <a:rPr sz="2150" spc="20" dirty="0">
                <a:latin typeface="Times New Roman"/>
                <a:cs typeface="Times New Roman"/>
              </a:rPr>
              <a:t>)</a:t>
            </a:r>
            <a:endParaRPr sz="2150" dirty="0">
              <a:latin typeface="Times New Roman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725855-05B2-AA41-B267-F0878EB24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71" y="1992920"/>
            <a:ext cx="2844657" cy="237144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5DBE61A-A592-CF40-AF6F-7709614B86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179" y="1992920"/>
            <a:ext cx="3429000" cy="250930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54D379C6-1720-7746-BE5F-70A5114E0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425" y="5029200"/>
            <a:ext cx="4375150" cy="168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834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Spectral layout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356662-A06D-CF45-91DC-56B1AD7E6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94" y="1780417"/>
            <a:ext cx="4114800" cy="4114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967232-4E37-AD4A-924B-7C8FD3148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780417"/>
            <a:ext cx="4114800" cy="41148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3A20BA7-F98D-464C-904A-761882649185}"/>
              </a:ext>
            </a:extLst>
          </p:cNvPr>
          <p:cNvSpPr txBox="1">
            <a:spLocks/>
          </p:cNvSpPr>
          <p:nvPr/>
        </p:nvSpPr>
        <p:spPr bwMode="auto">
          <a:xfrm>
            <a:off x="990600" y="5980977"/>
            <a:ext cx="27447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dirty="0">
                <a:latin typeface="Corbel" charset="0"/>
              </a:rPr>
              <a:t>FM</a:t>
            </a:r>
            <a:r>
              <a:rPr lang="en-US" baseline="30000" dirty="0">
                <a:latin typeface="Corbel" charset="0"/>
              </a:rPr>
              <a:t>3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dirty="0">
              <a:latin typeface="Corbel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8921C64-C742-A348-84E4-57370E80E4A3}"/>
              </a:ext>
            </a:extLst>
          </p:cNvPr>
          <p:cNvSpPr txBox="1">
            <a:spLocks/>
          </p:cNvSpPr>
          <p:nvPr/>
        </p:nvSpPr>
        <p:spPr bwMode="auto">
          <a:xfrm>
            <a:off x="5409406" y="5980976"/>
            <a:ext cx="27447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dirty="0">
                <a:latin typeface="Corbel" charset="0"/>
              </a:rPr>
              <a:t>Spectral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dirty="0">
              <a:latin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053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Treemap-based layout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457200" y="1401763"/>
            <a:ext cx="8229600" cy="4525962"/>
          </a:xfrm>
        </p:spPr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Generate a hierarchy for the graph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Map it to a </a:t>
            </a:r>
            <a:r>
              <a:rPr lang="en-US" dirty="0" err="1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treemap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representation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Place the graph vertices in their corresponding regions in the </a:t>
            </a:r>
            <a:r>
              <a:rPr lang="en-US" dirty="0" err="1">
                <a:latin typeface="Corbel" charset="0"/>
                <a:ea typeface="宋体" charset="0"/>
                <a:cs typeface="宋体" charset="0"/>
              </a:rPr>
              <a:t>treemap</a:t>
            </a:r>
            <a:endParaRPr lang="en-US" dirty="0">
              <a:latin typeface="Corbel" charset="0"/>
              <a:ea typeface="宋体" charset="0"/>
              <a:cs typeface="宋体" charset="0"/>
            </a:endParaRP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Shift much of the computation to a preprocessing step, allowing rapid layout at run time</a:t>
            </a:r>
          </a:p>
        </p:txBody>
      </p:sp>
      <p:pic>
        <p:nvPicPr>
          <p:cNvPr id="7885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0" y="4762500"/>
            <a:ext cx="61849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Treemap-based layout</a:t>
            </a:r>
          </a:p>
        </p:txBody>
      </p:sp>
      <p:pic>
        <p:nvPicPr>
          <p:cNvPr id="79875" name="Picture 5" descr="Screen shot 2010-04-06 at 12.17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0238"/>
            <a:ext cx="38862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6" descr="Screen shot 2010-04-06 at 12.16.5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0238"/>
            <a:ext cx="38862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CF63979-DE9C-604E-B419-008FD3ACA8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5867400"/>
            <a:ext cx="9144000" cy="9144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	 [</a:t>
            </a:r>
            <a:r>
              <a:rPr lang="en-US" sz="2400" dirty="0" err="1">
                <a:latin typeface="Corbel" charset="0"/>
                <a:ea typeface="ＭＳ Ｐゴシック" charset="0"/>
                <a:cs typeface="宋体" charset="0"/>
              </a:rPr>
              <a:t>Muelder</a:t>
            </a:r>
            <a:r>
              <a:rPr lang="en-US" sz="2400" dirty="0">
                <a:latin typeface="Corbel" charset="0"/>
                <a:ea typeface="ＭＳ Ｐゴシック" charset="0"/>
                <a:cs typeface="宋体" charset="0"/>
              </a:rPr>
              <a:t> and Ma 2008]</a:t>
            </a:r>
            <a:br>
              <a:rPr lang="en-US" sz="2400" b="1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400" b="1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  <a:t>A </a:t>
            </a:r>
            <a:r>
              <a:rPr lang="en-US" sz="2400" i="1" dirty="0" err="1">
                <a:latin typeface="Corbel" charset="0"/>
                <a:ea typeface="ＭＳ Ｐゴシック" charset="0"/>
                <a:cs typeface="宋体" charset="0"/>
              </a:rPr>
              <a:t>treemap</a:t>
            </a:r>
            <a: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  <a:t> based method for rapid layout of large graphs</a:t>
            </a:r>
            <a:br>
              <a:rPr lang="en-US" sz="2400" i="1" dirty="0">
                <a:latin typeface="Corbel" charset="0"/>
                <a:ea typeface="ＭＳ Ｐゴシック" charset="0"/>
                <a:cs typeface="宋体" charset="0"/>
              </a:rPr>
            </a:br>
            <a:endParaRPr lang="en-US" sz="2400" dirty="0">
              <a:latin typeface="Corbel" charset="0"/>
              <a:ea typeface="ＭＳ Ｐゴシック" charset="0"/>
              <a:cs typeface="宋体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Forces</a:t>
            </a:r>
            <a:endParaRPr lang="nl-NL">
              <a:latin typeface="Corbel" charset="0"/>
              <a:ea typeface="ＭＳ Ｐゴシック" charset="0"/>
              <a:cs typeface="宋体" charset="0"/>
            </a:endParaRPr>
          </a:p>
        </p:txBody>
      </p:sp>
      <p:sp>
        <p:nvSpPr>
          <p:cNvPr id="20483" name="Line 8"/>
          <p:cNvSpPr>
            <a:spLocks noChangeShapeType="1"/>
          </p:cNvSpPr>
          <p:nvPr/>
        </p:nvSpPr>
        <p:spPr bwMode="auto">
          <a:xfrm flipV="1">
            <a:off x="4114800" y="3352800"/>
            <a:ext cx="60960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4" name="Line 9"/>
          <p:cNvSpPr>
            <a:spLocks noChangeShapeType="1"/>
          </p:cNvSpPr>
          <p:nvPr/>
        </p:nvSpPr>
        <p:spPr bwMode="auto">
          <a:xfrm flipH="1">
            <a:off x="3124200" y="3352800"/>
            <a:ext cx="16002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5" name="Line 10"/>
          <p:cNvSpPr>
            <a:spLocks noChangeShapeType="1"/>
          </p:cNvSpPr>
          <p:nvPr/>
        </p:nvSpPr>
        <p:spPr bwMode="auto">
          <a:xfrm>
            <a:off x="3124200" y="4267200"/>
            <a:ext cx="9144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6" name="Line 11"/>
          <p:cNvSpPr>
            <a:spLocks noChangeShapeType="1"/>
          </p:cNvSpPr>
          <p:nvPr/>
        </p:nvSpPr>
        <p:spPr bwMode="auto">
          <a:xfrm flipV="1">
            <a:off x="4038600" y="4343400"/>
            <a:ext cx="14478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362200" y="2819400"/>
            <a:ext cx="3810000" cy="2667000"/>
            <a:chOff x="1296" y="2400"/>
            <a:chExt cx="2400" cy="1680"/>
          </a:xfrm>
        </p:grpSpPr>
        <p:sp>
          <p:nvSpPr>
            <p:cNvPr id="20501" name="Line 13"/>
            <p:cNvSpPr>
              <a:spLocks noChangeShapeType="1"/>
            </p:cNvSpPr>
            <p:nvPr/>
          </p:nvSpPr>
          <p:spPr bwMode="auto">
            <a:xfrm flipH="1" flipV="1">
              <a:off x="1296" y="2928"/>
              <a:ext cx="432" cy="33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2" name="Line 14"/>
            <p:cNvSpPr>
              <a:spLocks noChangeShapeType="1"/>
            </p:cNvSpPr>
            <p:nvPr/>
          </p:nvSpPr>
          <p:spPr bwMode="auto">
            <a:xfrm flipH="1">
              <a:off x="1392" y="3264"/>
              <a:ext cx="336" cy="192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3" name="Line 15"/>
            <p:cNvSpPr>
              <a:spLocks noChangeShapeType="1"/>
            </p:cNvSpPr>
            <p:nvPr/>
          </p:nvSpPr>
          <p:spPr bwMode="auto">
            <a:xfrm flipH="1" flipV="1">
              <a:off x="1440" y="3216"/>
              <a:ext cx="288" cy="48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4" name="Line 19"/>
            <p:cNvSpPr>
              <a:spLocks noChangeShapeType="1"/>
            </p:cNvSpPr>
            <p:nvPr/>
          </p:nvSpPr>
          <p:spPr bwMode="auto">
            <a:xfrm flipH="1">
              <a:off x="2784" y="2544"/>
              <a:ext cx="336" cy="192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5" name="Line 20"/>
            <p:cNvSpPr>
              <a:spLocks noChangeShapeType="1"/>
            </p:cNvSpPr>
            <p:nvPr/>
          </p:nvSpPr>
          <p:spPr bwMode="auto">
            <a:xfrm flipH="1" flipV="1">
              <a:off x="2386" y="3744"/>
              <a:ext cx="432" cy="33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6" name="Line 21"/>
            <p:cNvSpPr>
              <a:spLocks noChangeShapeType="1"/>
            </p:cNvSpPr>
            <p:nvPr/>
          </p:nvSpPr>
          <p:spPr bwMode="auto">
            <a:xfrm flipH="1">
              <a:off x="1920" y="3744"/>
              <a:ext cx="432" cy="240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7" name="Line 22"/>
            <p:cNvSpPr>
              <a:spLocks noChangeShapeType="1"/>
            </p:cNvSpPr>
            <p:nvPr/>
          </p:nvSpPr>
          <p:spPr bwMode="auto">
            <a:xfrm flipH="1">
              <a:off x="2283" y="3765"/>
              <a:ext cx="96" cy="192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8" name="Line 23"/>
            <p:cNvSpPr>
              <a:spLocks noChangeShapeType="1"/>
            </p:cNvSpPr>
            <p:nvPr/>
          </p:nvSpPr>
          <p:spPr bwMode="auto">
            <a:xfrm flipH="1">
              <a:off x="2784" y="2544"/>
              <a:ext cx="96" cy="192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9" name="Line 24"/>
            <p:cNvSpPr>
              <a:spLocks noChangeShapeType="1"/>
            </p:cNvSpPr>
            <p:nvPr/>
          </p:nvSpPr>
          <p:spPr bwMode="auto">
            <a:xfrm flipH="1">
              <a:off x="3264" y="3120"/>
              <a:ext cx="432" cy="240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0" name="Line 25"/>
            <p:cNvSpPr>
              <a:spLocks noChangeShapeType="1"/>
            </p:cNvSpPr>
            <p:nvPr/>
          </p:nvSpPr>
          <p:spPr bwMode="auto">
            <a:xfrm flipH="1" flipV="1">
              <a:off x="3264" y="3360"/>
              <a:ext cx="288" cy="48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1" name="Line 31"/>
            <p:cNvSpPr>
              <a:spLocks noChangeShapeType="1"/>
            </p:cNvSpPr>
            <p:nvPr/>
          </p:nvSpPr>
          <p:spPr bwMode="auto">
            <a:xfrm flipH="1" flipV="1">
              <a:off x="3264" y="3360"/>
              <a:ext cx="336" cy="33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12" name="Line 32"/>
            <p:cNvSpPr>
              <a:spLocks noChangeShapeType="1"/>
            </p:cNvSpPr>
            <p:nvPr/>
          </p:nvSpPr>
          <p:spPr bwMode="auto">
            <a:xfrm flipH="1" flipV="1">
              <a:off x="2448" y="2400"/>
              <a:ext cx="336" cy="336"/>
            </a:xfrm>
            <a:prstGeom prst="line">
              <a:avLst/>
            </a:prstGeom>
            <a:noFill/>
            <a:ln w="571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3048000" y="3352800"/>
            <a:ext cx="2438400" cy="1600200"/>
            <a:chOff x="1728" y="2736"/>
            <a:chExt cx="1536" cy="1008"/>
          </a:xfrm>
        </p:grpSpPr>
        <p:sp>
          <p:nvSpPr>
            <p:cNvPr id="20493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432" cy="192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Line 17"/>
            <p:cNvSpPr>
              <a:spLocks noChangeShapeType="1"/>
            </p:cNvSpPr>
            <p:nvPr/>
          </p:nvSpPr>
          <p:spPr bwMode="auto">
            <a:xfrm>
              <a:off x="1728" y="3264"/>
              <a:ext cx="240" cy="192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5" name="Line 26"/>
            <p:cNvSpPr>
              <a:spLocks noChangeShapeType="1"/>
            </p:cNvSpPr>
            <p:nvPr/>
          </p:nvSpPr>
          <p:spPr bwMode="auto">
            <a:xfrm flipV="1">
              <a:off x="2352" y="2736"/>
              <a:ext cx="432" cy="240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6" name="Line 27"/>
            <p:cNvSpPr>
              <a:spLocks noChangeShapeType="1"/>
            </p:cNvSpPr>
            <p:nvPr/>
          </p:nvSpPr>
          <p:spPr bwMode="auto">
            <a:xfrm>
              <a:off x="2112" y="3552"/>
              <a:ext cx="240" cy="192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28"/>
            <p:cNvSpPr>
              <a:spLocks noChangeShapeType="1"/>
            </p:cNvSpPr>
            <p:nvPr/>
          </p:nvSpPr>
          <p:spPr bwMode="auto">
            <a:xfrm flipH="1">
              <a:off x="2400" y="3456"/>
              <a:ext cx="96" cy="288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8" name="Line 29"/>
            <p:cNvSpPr>
              <a:spLocks noChangeShapeType="1"/>
            </p:cNvSpPr>
            <p:nvPr/>
          </p:nvSpPr>
          <p:spPr bwMode="auto">
            <a:xfrm flipH="1">
              <a:off x="2400" y="3600"/>
              <a:ext cx="288" cy="144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9" name="Line 30"/>
            <p:cNvSpPr>
              <a:spLocks noChangeShapeType="1"/>
            </p:cNvSpPr>
            <p:nvPr/>
          </p:nvSpPr>
          <p:spPr bwMode="auto">
            <a:xfrm flipH="1">
              <a:off x="2976" y="3360"/>
              <a:ext cx="288" cy="144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0" name="Line 33"/>
            <p:cNvSpPr>
              <a:spLocks noChangeShapeType="1"/>
            </p:cNvSpPr>
            <p:nvPr/>
          </p:nvSpPr>
          <p:spPr bwMode="auto">
            <a:xfrm flipH="1">
              <a:off x="2688" y="2736"/>
              <a:ext cx="96" cy="288"/>
            </a:xfrm>
            <a:prstGeom prst="line">
              <a:avLst/>
            </a:prstGeom>
            <a:noFill/>
            <a:ln w="57150">
              <a:solidFill>
                <a:srgbClr val="99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9" name="Oval 5"/>
          <p:cNvSpPr>
            <a:spLocks noChangeArrowheads="1"/>
          </p:cNvSpPr>
          <p:nvPr/>
        </p:nvSpPr>
        <p:spPr bwMode="auto">
          <a:xfrm>
            <a:off x="3984625" y="483235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Oval 7"/>
          <p:cNvSpPr>
            <a:spLocks noChangeArrowheads="1"/>
          </p:cNvSpPr>
          <p:nvPr/>
        </p:nvSpPr>
        <p:spPr bwMode="auto">
          <a:xfrm>
            <a:off x="5387975" y="4244975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Oval 6"/>
          <p:cNvSpPr>
            <a:spLocks noChangeArrowheads="1"/>
          </p:cNvSpPr>
          <p:nvPr/>
        </p:nvSpPr>
        <p:spPr bwMode="auto">
          <a:xfrm>
            <a:off x="4614863" y="3265488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2" name="Oval 4"/>
          <p:cNvSpPr>
            <a:spLocks noChangeArrowheads="1"/>
          </p:cNvSpPr>
          <p:nvPr/>
        </p:nvSpPr>
        <p:spPr bwMode="auto">
          <a:xfrm>
            <a:off x="2971800" y="41148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Space-filling curve based layout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Order graph vertices via clustering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Arrange these vertices along a </a:t>
            </a:r>
            <a:r>
              <a:rPr lang="en-US" sz="28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space-filling curve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Well utilize the screen space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No vertices are co-located</a:t>
            </a:r>
          </a:p>
        </p:txBody>
      </p:sp>
      <p:pic>
        <p:nvPicPr>
          <p:cNvPr id="3" name="Picture 2" descr="Peano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581400"/>
            <a:ext cx="4876800" cy="3155576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Space-filling curve based layout</a:t>
            </a:r>
          </a:p>
        </p:txBody>
      </p:sp>
      <p:pic>
        <p:nvPicPr>
          <p:cNvPr id="81923" name="Picture 4" descr="Screen shot 2010-04-06 at 12.11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3505200"/>
            <a:ext cx="2490787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5" descr="Screen shot 2010-04-06 at 12.10.4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3505200"/>
            <a:ext cx="2492375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5" name="Picture 6" descr="Screen shot 2010-04-06 at 12.10.2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505200"/>
            <a:ext cx="2490787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Picture 7" descr="Screen shot 2010-04-06 at 12.10.11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990600"/>
            <a:ext cx="24907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8" descr="Screen shot 2010-04-06 at 12.09.51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990600"/>
            <a:ext cx="24923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8" name="Picture 9" descr="Screen shot 2010-04-06 at 12.09.3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1031875"/>
            <a:ext cx="24907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2BC620B3-A8E0-B24C-911A-30776C2398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6019800"/>
            <a:ext cx="9144000" cy="83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 [</a:t>
            </a:r>
            <a:r>
              <a:rPr lang="en-US" sz="2200" dirty="0" err="1">
                <a:latin typeface="Corbel" charset="0"/>
                <a:ea typeface="ＭＳ Ｐゴシック" charset="0"/>
                <a:cs typeface="宋体" charset="0"/>
              </a:rPr>
              <a:t>Muelder</a:t>
            </a: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 and Ma 2008]</a:t>
            </a:r>
            <a:br>
              <a:rPr lang="en-US" sz="22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200" i="1" dirty="0">
                <a:latin typeface="Corbel" charset="0"/>
                <a:ea typeface="ＭＳ Ｐゴシック" charset="0"/>
                <a:cs typeface="宋体" charset="0"/>
              </a:rPr>
              <a:t>Rapid graph layout using space filling curves</a:t>
            </a:r>
            <a:endParaRPr lang="en-US" sz="2200" dirty="0">
              <a:latin typeface="Corbel" charset="0"/>
              <a:ea typeface="ＭＳ Ｐゴシック" charset="0"/>
              <a:cs typeface="宋体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Time-varying graph layouts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Yee’s algorithm</a:t>
            </a:r>
          </a:p>
          <a:p>
            <a:pPr eaLnBrk="1" hangingPunct="1"/>
            <a:r>
              <a:rPr lang="en-US" dirty="0" err="1">
                <a:latin typeface="Corbel" charset="0"/>
                <a:ea typeface="宋体" charset="0"/>
                <a:cs typeface="宋体" charset="0"/>
              </a:rPr>
              <a:t>Moere’s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algorithm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Kumar and Garland’s algorithm</a:t>
            </a:r>
          </a:p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Feng’s algorithm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94F9CD-12EE-9C40-BBD7-77A82F1FBDB7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4038600"/>
            <a:ext cx="91440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[Yee et al. 2001]</a:t>
            </a:r>
            <a:br>
              <a:rPr lang="en-US" sz="22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200" i="1" dirty="0">
                <a:latin typeface="Corbel" charset="0"/>
                <a:ea typeface="ＭＳ Ｐゴシック" charset="0"/>
                <a:cs typeface="宋体" charset="0"/>
              </a:rPr>
              <a:t>Animated exploration of graphs with radial layout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None/>
            </a:pP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[</a:t>
            </a:r>
            <a:r>
              <a:rPr lang="en-US" sz="2200" dirty="0" err="1">
                <a:latin typeface="Corbel" charset="0"/>
                <a:ea typeface="ＭＳ Ｐゴシック" charset="0"/>
                <a:cs typeface="宋体" charset="0"/>
              </a:rPr>
              <a:t>Moere</a:t>
            </a: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 2004]</a:t>
            </a:r>
            <a:br>
              <a:rPr lang="en-US" sz="22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200" i="1" dirty="0">
                <a:latin typeface="Corbel" charset="0"/>
                <a:ea typeface="ＭＳ Ｐゴシック" charset="0"/>
                <a:cs typeface="宋体" charset="0"/>
              </a:rPr>
              <a:t>Time-varying data visualization using information flocking </a:t>
            </a:r>
            <a:r>
              <a:rPr lang="en-US" sz="2200" i="1" dirty="0" err="1">
                <a:latin typeface="Corbel" charset="0"/>
                <a:ea typeface="ＭＳ Ｐゴシック" charset="0"/>
                <a:cs typeface="宋体" charset="0"/>
              </a:rPr>
              <a:t>boids</a:t>
            </a:r>
            <a:endParaRPr lang="en-US" sz="2200" dirty="0">
              <a:latin typeface="Corbel" charset="0"/>
              <a:ea typeface="ＭＳ Ｐゴシック" charset="0"/>
              <a:cs typeface="宋体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None/>
            </a:pP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[Kumar and Garland 2006]</a:t>
            </a:r>
            <a:br>
              <a:rPr lang="en-US" sz="22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200" i="1" dirty="0">
                <a:latin typeface="Corbel" charset="0"/>
                <a:ea typeface="ＭＳ Ｐゴシック" charset="0"/>
                <a:cs typeface="宋体" charset="0"/>
              </a:rPr>
              <a:t>Visual exploration of complex time-varying graphs</a:t>
            </a:r>
            <a:endParaRPr lang="en-US" sz="2200" dirty="0">
              <a:latin typeface="Corbel" charset="0"/>
              <a:ea typeface="ＭＳ Ｐゴシック" charset="0"/>
              <a:cs typeface="宋体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None/>
            </a:pP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[Feng et al. 2012]</a:t>
            </a:r>
            <a:br>
              <a:rPr lang="en-US" sz="2200" dirty="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200" dirty="0">
                <a:latin typeface="Corbel" charset="0"/>
                <a:ea typeface="ＭＳ Ｐゴシック" charset="0"/>
                <a:cs typeface="宋体" charset="0"/>
              </a:rPr>
              <a:t>		</a:t>
            </a:r>
            <a:r>
              <a:rPr lang="en-US" sz="2200" i="1" dirty="0">
                <a:latin typeface="Corbel" charset="0"/>
                <a:ea typeface="ＭＳ Ｐゴシック" charset="0"/>
                <a:cs typeface="宋体" charset="0"/>
              </a:rPr>
              <a:t>Coherent time-varying graph drawing with </a:t>
            </a:r>
            <a:r>
              <a:rPr lang="en-US" sz="2200" i="1" dirty="0" err="1">
                <a:latin typeface="Corbel" charset="0"/>
                <a:ea typeface="ＭＳ Ｐゴシック" charset="0"/>
                <a:cs typeface="宋体" charset="0"/>
              </a:rPr>
              <a:t>multifocus+context</a:t>
            </a:r>
            <a:r>
              <a:rPr lang="en-US" sz="2200" i="1" dirty="0">
                <a:latin typeface="Corbel" charset="0"/>
                <a:ea typeface="ＭＳ Ｐゴシック" charset="0"/>
                <a:cs typeface="宋体" charset="0"/>
              </a:rPr>
              <a:t> interaction</a:t>
            </a:r>
            <a:endParaRPr lang="en-US" sz="2200" dirty="0">
              <a:latin typeface="Corbel" charset="0"/>
              <a:ea typeface="ＭＳ Ｐゴシック" charset="0"/>
              <a:cs typeface="宋体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endParaRPr lang="en-US" sz="2200" dirty="0">
              <a:latin typeface="Corbel" charset="0"/>
              <a:ea typeface="ＭＳ Ｐゴシック" charset="0"/>
              <a:cs typeface="宋体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Yee’s algorithm</a:t>
            </a:r>
          </a:p>
        </p:txBody>
      </p:sp>
      <p:sp>
        <p:nvSpPr>
          <p:cNvPr id="83972" name="Content Placeholder 2"/>
          <p:cNvSpPr>
            <a:spLocks noGrp="1"/>
          </p:cNvSpPr>
          <p:nvPr>
            <p:ph idx="1"/>
          </p:nvPr>
        </p:nvSpPr>
        <p:spPr>
          <a:xfrm>
            <a:off x="457200" y="5014913"/>
            <a:ext cx="8229600" cy="1111250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Use the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radial</a:t>
            </a:r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 tree layout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Animate the transition to a new layout when the focus changes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Linearly interpolate the polar coordinates to the vertices while enforcing ordering and orientation constraints</a:t>
            </a:r>
          </a:p>
        </p:txBody>
      </p:sp>
      <p:pic>
        <p:nvPicPr>
          <p:cNvPr id="83971" name="Picture 4" descr="Screen shot 2010-04-06 at 12.41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1F197C0-DBA3-2A4B-9854-E4286AC9F370}"/>
              </a:ext>
            </a:extLst>
          </p:cNvPr>
          <p:cNvSpPr/>
          <p:nvPr/>
        </p:nvSpPr>
        <p:spPr>
          <a:xfrm>
            <a:off x="2057400" y="3505200"/>
            <a:ext cx="228600" cy="228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BB1C0B3-4AB6-7C4B-A411-DDBEB84B97D1}"/>
              </a:ext>
            </a:extLst>
          </p:cNvPr>
          <p:cNvSpPr/>
          <p:nvPr/>
        </p:nvSpPr>
        <p:spPr>
          <a:xfrm>
            <a:off x="7772400" y="3505200"/>
            <a:ext cx="228600" cy="228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>
          <a:xfrm>
            <a:off x="5410200" y="274638"/>
            <a:ext cx="3657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Moere’s algorithm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>
          <a:xfrm>
            <a:off x="5410200" y="1828800"/>
            <a:ext cx="3657600" cy="4495800"/>
          </a:xfrm>
        </p:spPr>
        <p:txBody>
          <a:bodyPr/>
          <a:lstStyle/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Apply principles of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self-organization and behavior simulation</a:t>
            </a:r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 to represent dynamic data evolutions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Utilize the concept of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information flocking</a:t>
            </a:r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 to time-varying data sets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Flocking behavior is the behavior exhibited when a group of birds, called a flock, are foraging or in flight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Use </a:t>
            </a:r>
            <a:r>
              <a:rPr lang="en-US" sz="2000" dirty="0">
                <a:solidFill>
                  <a:srgbClr val="FF0000"/>
                </a:solidFill>
                <a:latin typeface="Corbel" charset="0"/>
                <a:ea typeface="宋体" charset="0"/>
                <a:cs typeface="宋体" charset="0"/>
              </a:rPr>
              <a:t>motion</a:t>
            </a:r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 as a cue in visualization</a:t>
            </a:r>
          </a:p>
        </p:txBody>
      </p:sp>
      <p:pic>
        <p:nvPicPr>
          <p:cNvPr id="84996" name="Picture 6" descr="Screen shot 2010-04-06 at 12.51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14725"/>
            <a:ext cx="48164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508000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宋体" charset="0"/>
                <a:cs typeface="宋体" charset="0"/>
              </a:rPr>
              <a:t>Kumar and Garland’s algorithm</a:t>
            </a:r>
          </a:p>
        </p:txBody>
      </p:sp>
      <p:sp>
        <p:nvSpPr>
          <p:cNvPr id="86020" name="Content Placeholder 2"/>
          <p:cNvSpPr>
            <a:spLocks noGrp="1"/>
          </p:cNvSpPr>
          <p:nvPr>
            <p:ph idx="1"/>
          </p:nvPr>
        </p:nvSpPr>
        <p:spPr>
          <a:xfrm>
            <a:off x="457200" y="5014913"/>
            <a:ext cx="8229600" cy="1111250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Hierarchically structure dense graphs via stratification – find the most central or hub nodes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Abstract small details to reveal the overall structure</a:t>
            </a:r>
          </a:p>
          <a:p>
            <a:pPr eaLnBrk="1" hangingPunct="1"/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Produce temporally coherent animation for trend analysis and extraction</a:t>
            </a:r>
          </a:p>
        </p:txBody>
      </p:sp>
      <p:pic>
        <p:nvPicPr>
          <p:cNvPr id="86019" name="Picture 3" descr="Screen shot 2010-04-06 at 12.54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700"/>
            <a:ext cx="9144000" cy="337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Feng’s algorithm: </a:t>
            </a:r>
            <a:r>
              <a:rPr lang="en-US" dirty="0" err="1">
                <a:latin typeface="Corbel" charset="0"/>
                <a:ea typeface="ＭＳ Ｐゴシック" charset="0"/>
                <a:cs typeface="宋体" charset="0"/>
              </a:rPr>
              <a:t>Focus+context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time-varying graph drawing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>
          <a:xfrm>
            <a:off x="457200" y="4219575"/>
            <a:ext cx="8229600" cy="240982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Leverage an existing force-directed graph layout algorithm to produce initial layouts</a:t>
            </a:r>
          </a:p>
          <a:p>
            <a:pPr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Perform significance analysis on nodes, faces, and edges of the triangulated version of initial layouts</a:t>
            </a:r>
          </a:p>
          <a:p>
            <a:pPr eaLnBrk="1" hangingPunct="1"/>
            <a:r>
              <a:rPr lang="en-US" sz="2400">
                <a:latin typeface="Corbel" charset="0"/>
                <a:ea typeface="宋体" charset="0"/>
                <a:cs typeface="宋体" charset="0"/>
              </a:rPr>
              <a:t>F+C visualization is achieved through optimization by minimizing an energy function</a:t>
            </a:r>
          </a:p>
          <a:p>
            <a:pPr eaLnBrk="1" hangingPunct="1"/>
            <a:endParaRPr lang="en-US" sz="2400">
              <a:latin typeface="Corbel" charset="0"/>
              <a:ea typeface="宋体" charset="0"/>
              <a:cs typeface="宋体" charset="0"/>
            </a:endParaRPr>
          </a:p>
        </p:txBody>
      </p:sp>
      <p:pic>
        <p:nvPicPr>
          <p:cNvPr id="88068" name="Picture 4" descr="Screen shot 2011-10-03 at 10.06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43688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28850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Feng’s algorithm: </a:t>
            </a:r>
            <a:r>
              <a:rPr lang="en-US" dirty="0" err="1">
                <a:latin typeface="Corbel" charset="0"/>
                <a:ea typeface="ＭＳ Ｐゴシック" charset="0"/>
                <a:cs typeface="宋体" charset="0"/>
              </a:rPr>
              <a:t>Focus+context</a:t>
            </a:r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 time-varying graph drawing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Remaining challenges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Challenges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Big, dynamic, online, heterogeneous graphs</a:t>
            </a:r>
          </a:p>
          <a:p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Solutions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Multilevel approach, progressive drawing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From structural graph to semantic graph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Graph sampling, mining, etc.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  <a:cs typeface="宋体" charset="0"/>
              </a:rPr>
              <a:t>Parallel acceleration (CPU and GPU)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orbel" charset="0"/>
                <a:ea typeface="宋体" charset="0"/>
                <a:cs typeface="宋体" charset="0"/>
              </a:rPr>
              <a:t>Online resources</a:t>
            </a:r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 err="1">
                <a:latin typeface="Corbel" charset="0"/>
                <a:ea typeface="宋体" charset="0"/>
                <a:cs typeface="宋体" charset="0"/>
              </a:rPr>
              <a:t>GraphViz</a:t>
            </a:r>
            <a:endParaRPr lang="en-US" sz="2400" dirty="0">
              <a:latin typeface="Corbel" charset="0"/>
              <a:ea typeface="宋体" charset="0"/>
              <a:cs typeface="宋体" charset="0"/>
            </a:endParaRPr>
          </a:p>
          <a:p>
            <a:pPr lvl="1" eaLnBrk="1" hangingPunct="1"/>
            <a:r>
              <a:rPr lang="en-US" sz="1800" dirty="0">
                <a:latin typeface="Courier" pitchFamily="2" charset="0"/>
                <a:ea typeface="宋体" charset="0"/>
                <a:cs typeface="宋体" charset="0"/>
                <a:hlinkClick r:id="rId2"/>
              </a:rPr>
              <a:t>http://www.graphviz.org/</a:t>
            </a:r>
            <a:endParaRPr lang="en-US" sz="1800" dirty="0">
              <a:latin typeface="Courier" pitchFamily="2" charset="0"/>
              <a:ea typeface="宋体" charset="0"/>
              <a:cs typeface="宋体" charset="0"/>
            </a:endParaRPr>
          </a:p>
          <a:p>
            <a:r>
              <a:rPr lang="en-US" sz="2400" dirty="0" err="1">
                <a:latin typeface="Corbel" charset="0"/>
                <a:ea typeface="宋体" charset="0"/>
                <a:cs typeface="宋体" charset="0"/>
              </a:rPr>
              <a:t>Gephi</a:t>
            </a:r>
            <a:endParaRPr lang="en-US" sz="2400" dirty="0">
              <a:latin typeface="Corbel" charset="0"/>
              <a:ea typeface="宋体" charset="0"/>
              <a:cs typeface="宋体" charset="0"/>
            </a:endParaRPr>
          </a:p>
          <a:p>
            <a:pPr lvl="1"/>
            <a:r>
              <a:rPr lang="en-US" sz="1800" dirty="0">
                <a:latin typeface="Courier" pitchFamily="2" charset="0"/>
                <a:ea typeface="宋体" charset="0"/>
                <a:cs typeface="宋体" charset="0"/>
                <a:hlinkClick r:id="rId3"/>
              </a:rPr>
              <a:t>https://gephi.org</a:t>
            </a:r>
            <a:endParaRPr lang="en-US" sz="1800" dirty="0">
              <a:latin typeface="Courier" pitchFamily="2" charset="0"/>
              <a:ea typeface="宋体" charset="0"/>
              <a:cs typeface="宋体" charset="0"/>
            </a:endParaRPr>
          </a:p>
          <a:p>
            <a:pPr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Java Universal Network/Graph Framework (JUNG)</a:t>
            </a:r>
          </a:p>
          <a:p>
            <a:pPr lvl="1" eaLnBrk="1" hangingPunct="1"/>
            <a:r>
              <a:rPr lang="en-US" sz="1800" dirty="0">
                <a:latin typeface="Courier" pitchFamily="2" charset="0"/>
                <a:ea typeface="宋体" charset="0"/>
                <a:cs typeface="宋体" charset="0"/>
                <a:hlinkClick r:id="rId4"/>
              </a:rPr>
              <a:t>http://jung.sourceforge.net/</a:t>
            </a:r>
            <a:endParaRPr lang="en-US" sz="2000" dirty="0">
              <a:latin typeface="Courier" pitchFamily="2" charset="0"/>
              <a:ea typeface="宋体" charset="0"/>
              <a:cs typeface="宋体" charset="0"/>
            </a:endParaRPr>
          </a:p>
          <a:p>
            <a:pPr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Boost graph library (BGL)</a:t>
            </a:r>
          </a:p>
          <a:p>
            <a:pPr lvl="1" eaLnBrk="1" hangingPunct="1"/>
            <a:r>
              <a:rPr lang="en-US" sz="1800" dirty="0">
                <a:latin typeface="Courier" pitchFamily="2" charset="0"/>
                <a:ea typeface="宋体" charset="0"/>
                <a:cs typeface="宋体" charset="0"/>
                <a:hlinkClick r:id="rId5"/>
              </a:rPr>
              <a:t>http://www.boost.org/doc/libs/1_42_0/libs/graph/doc/table_of_contents.html</a:t>
            </a:r>
            <a:endParaRPr lang="en-US" sz="2000" dirty="0">
              <a:latin typeface="Courier" pitchFamily="2" charset="0"/>
              <a:ea typeface="宋体" charset="0"/>
              <a:cs typeface="宋体" charset="0"/>
            </a:endParaRPr>
          </a:p>
          <a:p>
            <a:pPr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Open graph drawing framework (OGDF)</a:t>
            </a:r>
          </a:p>
          <a:p>
            <a:pPr lvl="1" eaLnBrk="1" hangingPunct="1"/>
            <a:r>
              <a:rPr lang="en-US" sz="1800" dirty="0">
                <a:latin typeface="Courier" pitchFamily="2" charset="0"/>
                <a:ea typeface="宋体" charset="0"/>
                <a:cs typeface="宋体" charset="0"/>
                <a:hlinkClick r:id="rId6"/>
              </a:rPr>
              <a:t>http://www.ogdf.net/doku.php</a:t>
            </a:r>
            <a:endParaRPr lang="en-US" sz="2000" dirty="0">
              <a:latin typeface="Courier" pitchFamily="2" charset="0"/>
              <a:ea typeface="宋体" charset="0"/>
              <a:cs typeface="宋体" charset="0"/>
            </a:endParaRPr>
          </a:p>
          <a:p>
            <a:pPr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Large graph layout (LGL)</a:t>
            </a:r>
          </a:p>
          <a:p>
            <a:pPr lvl="1" eaLnBrk="1" hangingPunct="1"/>
            <a:r>
              <a:rPr lang="en-US" sz="1800" dirty="0">
                <a:latin typeface="Courier" pitchFamily="2" charset="0"/>
                <a:ea typeface="宋体" charset="0"/>
                <a:cs typeface="宋体" charset="0"/>
                <a:hlinkClick r:id="rId7"/>
              </a:rPr>
              <a:t>http://lgl.sourceforge.net/</a:t>
            </a:r>
            <a:endParaRPr lang="en-US" sz="2000" dirty="0">
              <a:latin typeface="Courier" pitchFamily="2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Forces</a:t>
            </a:r>
            <a:endParaRPr lang="nl-NL">
              <a:latin typeface="Corbel" charset="0"/>
              <a:ea typeface="ＭＳ Ｐゴシック" charset="0"/>
              <a:cs typeface="宋体" charset="0"/>
            </a:endParaRPr>
          </a:p>
        </p:txBody>
      </p:sp>
      <p:sp>
        <p:nvSpPr>
          <p:cNvPr id="21507" name="Line 4"/>
          <p:cNvSpPr>
            <a:spLocks noChangeShapeType="1"/>
          </p:cNvSpPr>
          <p:nvPr/>
        </p:nvSpPr>
        <p:spPr bwMode="auto">
          <a:xfrm flipV="1">
            <a:off x="4114800" y="3352800"/>
            <a:ext cx="60960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 flipH="1">
            <a:off x="3124200" y="3352800"/>
            <a:ext cx="16002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Line 6"/>
          <p:cNvSpPr>
            <a:spLocks noChangeShapeType="1"/>
          </p:cNvSpPr>
          <p:nvPr/>
        </p:nvSpPr>
        <p:spPr bwMode="auto">
          <a:xfrm>
            <a:off x="3124200" y="4267200"/>
            <a:ext cx="9144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 flipV="1">
            <a:off x="4038600" y="4343400"/>
            <a:ext cx="14478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1" name="Line 11"/>
          <p:cNvSpPr>
            <a:spLocks noChangeShapeType="1"/>
          </p:cNvSpPr>
          <p:nvPr/>
        </p:nvSpPr>
        <p:spPr bwMode="auto">
          <a:xfrm flipH="1" flipV="1">
            <a:off x="1524000" y="3733800"/>
            <a:ext cx="1524000" cy="4572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2" name="Line 12"/>
          <p:cNvSpPr>
            <a:spLocks noChangeShapeType="1"/>
          </p:cNvSpPr>
          <p:nvPr/>
        </p:nvSpPr>
        <p:spPr bwMode="auto">
          <a:xfrm flipH="1">
            <a:off x="4724400" y="2209800"/>
            <a:ext cx="152400" cy="11430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3" name="Line 14"/>
          <p:cNvSpPr>
            <a:spLocks noChangeShapeType="1"/>
          </p:cNvSpPr>
          <p:nvPr/>
        </p:nvSpPr>
        <p:spPr bwMode="auto">
          <a:xfrm flipH="1">
            <a:off x="3962400" y="4953000"/>
            <a:ext cx="152400" cy="11430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4" name="Line 17"/>
          <p:cNvSpPr>
            <a:spLocks noChangeShapeType="1"/>
          </p:cNvSpPr>
          <p:nvPr/>
        </p:nvSpPr>
        <p:spPr bwMode="auto">
          <a:xfrm flipH="1" flipV="1">
            <a:off x="5486400" y="4343400"/>
            <a:ext cx="1447800" cy="1524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5" name="Line 22"/>
          <p:cNvSpPr>
            <a:spLocks noChangeShapeType="1"/>
          </p:cNvSpPr>
          <p:nvPr/>
        </p:nvSpPr>
        <p:spPr bwMode="auto">
          <a:xfrm flipV="1">
            <a:off x="3048000" y="4191000"/>
            <a:ext cx="914400" cy="0"/>
          </a:xfrm>
          <a:prstGeom prst="line">
            <a:avLst/>
          </a:prstGeom>
          <a:noFill/>
          <a:ln w="57150">
            <a:solidFill>
              <a:srgbClr val="99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6" name="Line 24"/>
          <p:cNvSpPr>
            <a:spLocks noChangeShapeType="1"/>
          </p:cNvSpPr>
          <p:nvPr/>
        </p:nvSpPr>
        <p:spPr bwMode="auto">
          <a:xfrm flipV="1">
            <a:off x="3962400" y="3352800"/>
            <a:ext cx="762000" cy="762000"/>
          </a:xfrm>
          <a:prstGeom prst="line">
            <a:avLst/>
          </a:prstGeom>
          <a:noFill/>
          <a:ln w="57150">
            <a:solidFill>
              <a:srgbClr val="99CC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7" name="Line 27"/>
          <p:cNvSpPr>
            <a:spLocks noChangeShapeType="1"/>
          </p:cNvSpPr>
          <p:nvPr/>
        </p:nvSpPr>
        <p:spPr bwMode="auto">
          <a:xfrm flipH="1">
            <a:off x="4114800" y="4038600"/>
            <a:ext cx="152400" cy="914400"/>
          </a:xfrm>
          <a:prstGeom prst="line">
            <a:avLst/>
          </a:prstGeom>
          <a:noFill/>
          <a:ln w="57150">
            <a:solidFill>
              <a:srgbClr val="99CC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8" name="Line 28"/>
          <p:cNvSpPr>
            <a:spLocks noChangeShapeType="1"/>
          </p:cNvSpPr>
          <p:nvPr/>
        </p:nvSpPr>
        <p:spPr bwMode="auto">
          <a:xfrm flipH="1">
            <a:off x="5029200" y="4343400"/>
            <a:ext cx="457200" cy="228600"/>
          </a:xfrm>
          <a:prstGeom prst="line">
            <a:avLst/>
          </a:prstGeom>
          <a:noFill/>
          <a:ln w="57150">
            <a:solidFill>
              <a:srgbClr val="99CC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9" name="Oval 30"/>
          <p:cNvSpPr>
            <a:spLocks noChangeArrowheads="1"/>
          </p:cNvSpPr>
          <p:nvPr/>
        </p:nvSpPr>
        <p:spPr bwMode="auto">
          <a:xfrm>
            <a:off x="3984625" y="483235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0" name="Oval 31"/>
          <p:cNvSpPr>
            <a:spLocks noChangeArrowheads="1"/>
          </p:cNvSpPr>
          <p:nvPr/>
        </p:nvSpPr>
        <p:spPr bwMode="auto">
          <a:xfrm>
            <a:off x="5387975" y="4244975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1" name="Oval 32"/>
          <p:cNvSpPr>
            <a:spLocks noChangeArrowheads="1"/>
          </p:cNvSpPr>
          <p:nvPr/>
        </p:nvSpPr>
        <p:spPr bwMode="auto">
          <a:xfrm>
            <a:off x="4614863" y="3265488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2" name="Oval 33"/>
          <p:cNvSpPr>
            <a:spLocks noChangeArrowheads="1"/>
          </p:cNvSpPr>
          <p:nvPr/>
        </p:nvSpPr>
        <p:spPr bwMode="auto">
          <a:xfrm>
            <a:off x="2971800" y="41148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68E166-33D0-5A4E-971E-9474F572A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5967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Corbel" charset="0"/>
                <a:ea typeface="宋体" charset="0"/>
                <a:cs typeface="宋体" charset="0"/>
              </a:rPr>
              <a:t>GraphVisual</a:t>
            </a:r>
            <a:r>
              <a:rPr lang="en-US" dirty="0">
                <a:latin typeface="Corbel" charset="0"/>
                <a:ea typeface="宋体" charset="0"/>
                <a:cs typeface="宋体" charset="0"/>
              </a:rPr>
              <a:t> – A tool for teaching and learning graph visualization</a:t>
            </a:r>
            <a:br>
              <a:rPr lang="en-US" sz="2200" dirty="0">
                <a:latin typeface="Courier" pitchFamily="2" charset="0"/>
                <a:ea typeface="宋体" charset="0"/>
                <a:cs typeface="宋体" charset="0"/>
              </a:rPr>
            </a:br>
            <a:r>
              <a:rPr lang="en-US" sz="2200" dirty="0">
                <a:solidFill>
                  <a:srgbClr val="0432FF"/>
                </a:solidFill>
                <a:latin typeface="Courier" pitchFamily="2" charset="0"/>
                <a:ea typeface="宋体" charset="0"/>
                <a:cs typeface="宋体" charset="0"/>
                <a:hlinkClick r:id="rId2"/>
              </a:rPr>
              <a:t>https://www.nd.edu/~cwang11/graphvisual/</a:t>
            </a:r>
            <a:endParaRPr lang="en-US" dirty="0">
              <a:latin typeface="Corbel" charset="0"/>
              <a:ea typeface="宋体" charset="0"/>
              <a:cs typeface="宋体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52874A-1C76-D045-A383-863438CA7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8800"/>
            <a:ext cx="9144000" cy="49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497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err="1">
                <a:latin typeface="Corbel" charset="0"/>
                <a:ea typeface="宋体" charset="0"/>
                <a:cs typeface="宋体" charset="0"/>
              </a:rPr>
              <a:t>GraphVisual</a:t>
            </a:r>
            <a:endParaRPr lang="en-US" dirty="0">
              <a:latin typeface="Corbel" charset="0"/>
              <a:ea typeface="宋体" charset="0"/>
              <a:cs typeface="宋体" charset="0"/>
            </a:endParaRPr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626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Supported layouts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Force-directed layouts (D3.js native, FM</a:t>
            </a:r>
            <a:r>
              <a:rPr lang="en-US" sz="1800" baseline="30000" dirty="0">
                <a:latin typeface="Corbel" charset="0"/>
                <a:ea typeface="宋体" charset="0"/>
                <a:cs typeface="宋体" charset="0"/>
              </a:rPr>
              <a:t>3</a:t>
            </a:r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, ForceAtlas2, </a:t>
            </a:r>
            <a:r>
              <a:rPr lang="en-US" sz="1800" dirty="0" err="1">
                <a:latin typeface="Corbel" charset="0"/>
                <a:ea typeface="宋体" charset="0"/>
                <a:cs typeface="宋体" charset="0"/>
              </a:rPr>
              <a:t>OpenOrd</a:t>
            </a:r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, </a:t>
            </a:r>
            <a:r>
              <a:rPr lang="en-US" sz="1800" dirty="0" err="1">
                <a:latin typeface="Corbel" charset="0"/>
                <a:ea typeface="宋体" charset="0"/>
                <a:cs typeface="宋体" charset="0"/>
              </a:rPr>
              <a:t>Yifan</a:t>
            </a:r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 Hu)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Non force-directed layouts (random, circular, spectral)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Special layouts (geographical, bipartite)</a:t>
            </a:r>
          </a:p>
          <a:p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Supported modes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Study mode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Quiz mode</a:t>
            </a:r>
          </a:p>
          <a:p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Supported interaction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Filtering and selection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Parameter setting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Brush and linking</a:t>
            </a:r>
          </a:p>
          <a:p>
            <a:pPr lvl="1"/>
            <a:r>
              <a:rPr lang="en-US" sz="1800">
                <a:latin typeface="Corbel" charset="0"/>
                <a:ea typeface="宋体" charset="0"/>
                <a:cs typeface="宋体" charset="0"/>
              </a:rPr>
              <a:t>Manual </a:t>
            </a:r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node position adjustment</a:t>
            </a:r>
          </a:p>
          <a:p>
            <a:r>
              <a:rPr lang="en-US" sz="2000" dirty="0">
                <a:latin typeface="Corbel" charset="0"/>
                <a:ea typeface="宋体" charset="0"/>
                <a:cs typeface="宋体" charset="0"/>
              </a:rPr>
              <a:t>Data sets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Biological, engineering, social, geographical, … </a:t>
            </a:r>
          </a:p>
          <a:p>
            <a:pPr lvl="1"/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Source: Network Data Repository with Interactive Graph Analytics and Visualization, Stanford Network Analysis Project, </a:t>
            </a:r>
            <a:r>
              <a:rPr lang="en-US" sz="1800" dirty="0" err="1">
                <a:latin typeface="Corbel" charset="0"/>
                <a:ea typeface="宋体" charset="0"/>
                <a:cs typeface="宋体" charset="0"/>
              </a:rPr>
              <a:t>SuiteSparse</a:t>
            </a:r>
            <a:r>
              <a:rPr lang="en-US" sz="1800" dirty="0">
                <a:latin typeface="Corbel" charset="0"/>
                <a:ea typeface="宋体" charset="0"/>
                <a:cs typeface="宋体" charset="0"/>
              </a:rPr>
              <a:t> Matrix Collection</a:t>
            </a:r>
            <a:endParaRPr lang="en-US" sz="1800" dirty="0">
              <a:latin typeface="Courier" pitchFamily="2" charset="0"/>
              <a:ea typeface="宋体" charset="0"/>
              <a:cs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852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Forces</a:t>
            </a:r>
            <a:endParaRPr lang="nl-NL">
              <a:latin typeface="Corbel" charset="0"/>
              <a:ea typeface="ＭＳ Ｐゴシック" charset="0"/>
              <a:cs typeface="宋体" charset="0"/>
            </a:endParaRPr>
          </a:p>
        </p:txBody>
      </p:sp>
      <p:sp>
        <p:nvSpPr>
          <p:cNvPr id="22531" name="Line 4"/>
          <p:cNvSpPr>
            <a:spLocks noChangeShapeType="1"/>
          </p:cNvSpPr>
          <p:nvPr/>
        </p:nvSpPr>
        <p:spPr bwMode="auto">
          <a:xfrm flipV="1">
            <a:off x="4114800" y="3352800"/>
            <a:ext cx="60960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2" name="Line 5"/>
          <p:cNvSpPr>
            <a:spLocks noChangeShapeType="1"/>
          </p:cNvSpPr>
          <p:nvPr/>
        </p:nvSpPr>
        <p:spPr bwMode="auto">
          <a:xfrm flipH="1">
            <a:off x="3124200" y="3352800"/>
            <a:ext cx="16002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3" name="Line 6"/>
          <p:cNvSpPr>
            <a:spLocks noChangeShapeType="1"/>
          </p:cNvSpPr>
          <p:nvPr/>
        </p:nvSpPr>
        <p:spPr bwMode="auto">
          <a:xfrm>
            <a:off x="3124200" y="4267200"/>
            <a:ext cx="9144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4" name="Line 7"/>
          <p:cNvSpPr>
            <a:spLocks noChangeShapeType="1"/>
          </p:cNvSpPr>
          <p:nvPr/>
        </p:nvSpPr>
        <p:spPr bwMode="auto">
          <a:xfrm flipV="1">
            <a:off x="4038600" y="4343400"/>
            <a:ext cx="14478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5" name="Line 8"/>
          <p:cNvSpPr>
            <a:spLocks noChangeShapeType="1"/>
          </p:cNvSpPr>
          <p:nvPr/>
        </p:nvSpPr>
        <p:spPr bwMode="auto">
          <a:xfrm flipH="1" flipV="1">
            <a:off x="2362200" y="3733800"/>
            <a:ext cx="6858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Line 9"/>
          <p:cNvSpPr>
            <a:spLocks noChangeShapeType="1"/>
          </p:cNvSpPr>
          <p:nvPr/>
        </p:nvSpPr>
        <p:spPr bwMode="auto">
          <a:xfrm>
            <a:off x="4191000" y="2971800"/>
            <a:ext cx="5334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Line 10"/>
          <p:cNvSpPr>
            <a:spLocks noChangeShapeType="1"/>
          </p:cNvSpPr>
          <p:nvPr/>
        </p:nvSpPr>
        <p:spPr bwMode="auto">
          <a:xfrm flipH="1">
            <a:off x="4083050" y="4953000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Line 11"/>
          <p:cNvSpPr>
            <a:spLocks noChangeShapeType="1"/>
          </p:cNvSpPr>
          <p:nvPr/>
        </p:nvSpPr>
        <p:spPr bwMode="auto">
          <a:xfrm flipH="1" flipV="1">
            <a:off x="5486400" y="4343400"/>
            <a:ext cx="9144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9" name="Oval 16"/>
          <p:cNvSpPr>
            <a:spLocks noChangeArrowheads="1"/>
          </p:cNvSpPr>
          <p:nvPr/>
        </p:nvSpPr>
        <p:spPr bwMode="auto">
          <a:xfrm>
            <a:off x="3984625" y="483235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40" name="Oval 17"/>
          <p:cNvSpPr>
            <a:spLocks noChangeArrowheads="1"/>
          </p:cNvSpPr>
          <p:nvPr/>
        </p:nvSpPr>
        <p:spPr bwMode="auto">
          <a:xfrm>
            <a:off x="5387975" y="4244975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41" name="Oval 18"/>
          <p:cNvSpPr>
            <a:spLocks noChangeArrowheads="1"/>
          </p:cNvSpPr>
          <p:nvPr/>
        </p:nvSpPr>
        <p:spPr bwMode="auto">
          <a:xfrm>
            <a:off x="4614863" y="3265488"/>
            <a:ext cx="204787" cy="2047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42" name="Oval 19"/>
          <p:cNvSpPr>
            <a:spLocks noChangeArrowheads="1"/>
          </p:cNvSpPr>
          <p:nvPr/>
        </p:nvSpPr>
        <p:spPr bwMode="auto">
          <a:xfrm>
            <a:off x="2971800" y="4114800"/>
            <a:ext cx="204788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Forces</a:t>
            </a:r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 flipV="1">
            <a:off x="4081463" y="3048000"/>
            <a:ext cx="76200" cy="2209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 flipH="1">
            <a:off x="2386013" y="2971800"/>
            <a:ext cx="17526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>
            <a:off x="2309813" y="3733800"/>
            <a:ext cx="1752600" cy="152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" name="Line 7"/>
          <p:cNvSpPr>
            <a:spLocks noChangeShapeType="1"/>
          </p:cNvSpPr>
          <p:nvPr/>
        </p:nvSpPr>
        <p:spPr bwMode="auto">
          <a:xfrm flipV="1">
            <a:off x="4138613" y="4648200"/>
            <a:ext cx="21336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" name="Oval 12"/>
          <p:cNvSpPr>
            <a:spLocks noChangeArrowheads="1"/>
          </p:cNvSpPr>
          <p:nvPr/>
        </p:nvSpPr>
        <p:spPr bwMode="auto">
          <a:xfrm>
            <a:off x="3986213" y="5181600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Oval 13"/>
          <p:cNvSpPr>
            <a:spLocks noChangeArrowheads="1"/>
          </p:cNvSpPr>
          <p:nvPr/>
        </p:nvSpPr>
        <p:spPr bwMode="auto">
          <a:xfrm>
            <a:off x="6196013" y="4572000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Oval 14"/>
          <p:cNvSpPr>
            <a:spLocks noChangeArrowheads="1"/>
          </p:cNvSpPr>
          <p:nvPr/>
        </p:nvSpPr>
        <p:spPr bwMode="auto">
          <a:xfrm>
            <a:off x="4062413" y="2895600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2" name="Oval 15"/>
          <p:cNvSpPr>
            <a:spLocks noChangeArrowheads="1"/>
          </p:cNvSpPr>
          <p:nvPr/>
        </p:nvSpPr>
        <p:spPr bwMode="auto">
          <a:xfrm>
            <a:off x="2233613" y="3657600"/>
            <a:ext cx="204787" cy="20478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宋体" charset="0"/>
              </a:rPr>
              <a:t>Example magnitude of forces</a:t>
            </a:r>
            <a:endParaRPr lang="nl-NL">
              <a:latin typeface="Corbel" charset="0"/>
              <a:ea typeface="ＭＳ Ｐゴシック" charset="0"/>
              <a:cs typeface="宋体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76400"/>
            <a:ext cx="8229600" cy="4648200"/>
          </a:xfrm>
        </p:spPr>
        <p:txBody>
          <a:bodyPr>
            <a:normAutofit lnSpcReduction="10000"/>
          </a:bodyPr>
          <a:lstStyle/>
          <a:p>
            <a:r>
              <a:rPr lang="en-US" sz="2800">
                <a:latin typeface="Corbel" charset="0"/>
                <a:ea typeface="ＭＳ Ｐゴシック" charset="0"/>
                <a:cs typeface="宋体" charset="0"/>
              </a:rPr>
              <a:t>[Fruchterman &amp; Reingold 1991] – FR layout</a:t>
            </a:r>
          </a:p>
          <a:p>
            <a:r>
              <a:rPr lang="en-US" sz="2800">
                <a:latin typeface="Corbel" charset="0"/>
                <a:ea typeface="ＭＳ Ｐゴシック" charset="0"/>
                <a:cs typeface="宋体" charset="0"/>
              </a:rPr>
              <a:t>Attraction quadratic</a:t>
            </a:r>
          </a:p>
          <a:p>
            <a:r>
              <a:rPr lang="en-US" sz="2800">
                <a:latin typeface="Corbel" charset="0"/>
                <a:ea typeface="ＭＳ Ｐゴシック" charset="0"/>
                <a:cs typeface="宋体" charset="0"/>
              </a:rPr>
              <a:t>Repulsion hyperbolic</a:t>
            </a:r>
          </a:p>
          <a:p>
            <a:r>
              <a:rPr lang="en-US" sz="2800">
                <a:latin typeface="Corbel" charset="0"/>
                <a:ea typeface="ＭＳ Ｐゴシック" charset="0"/>
                <a:cs typeface="宋体" charset="0"/>
              </a:rPr>
              <a:t>Parameterized for the</a:t>
            </a:r>
            <a:br>
              <a:rPr lang="en-US" sz="280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800">
                <a:latin typeface="Corbel" charset="0"/>
                <a:ea typeface="ＭＳ Ｐゴシック" charset="0"/>
                <a:cs typeface="宋体" charset="0"/>
              </a:rPr>
              <a:t>distance we try to</a:t>
            </a:r>
            <a:br>
              <a:rPr lang="en-US" sz="2800">
                <a:latin typeface="Corbel" charset="0"/>
                <a:ea typeface="ＭＳ Ｐゴシック" charset="0"/>
                <a:cs typeface="宋体" charset="0"/>
              </a:rPr>
            </a:br>
            <a:r>
              <a:rPr lang="en-US" sz="2800">
                <a:latin typeface="Corbel" charset="0"/>
                <a:ea typeface="ＭＳ Ｐゴシック" charset="0"/>
                <a:cs typeface="宋体" charset="0"/>
              </a:rPr>
              <a:t>achieve</a:t>
            </a:r>
          </a:p>
          <a:p>
            <a:r>
              <a:rPr lang="en-US" sz="2800" i="1">
                <a:latin typeface="Times New Roman" charset="0"/>
                <a:ea typeface="ＭＳ Ｐゴシック" charset="0"/>
                <a:cs typeface="Times New Roman" charset="0"/>
              </a:rPr>
              <a:t>f</a:t>
            </a:r>
            <a:r>
              <a:rPr lang="en-US" sz="2800" i="1" baseline="-25000">
                <a:latin typeface="Times New Roman" charset="0"/>
                <a:ea typeface="ＭＳ Ｐゴシック" charset="0"/>
                <a:cs typeface="Times New Roman" charset="0"/>
              </a:rPr>
              <a:t>a</a:t>
            </a:r>
            <a:r>
              <a:rPr lang="en-US" sz="2800" i="1">
                <a:latin typeface="Times New Roman" charset="0"/>
                <a:ea typeface="ＭＳ Ｐゴシック" charset="0"/>
                <a:cs typeface="Times New Roman" charset="0"/>
              </a:rPr>
              <a:t> = d</a:t>
            </a:r>
            <a:r>
              <a:rPr lang="en-US" sz="2800" baseline="30000">
                <a:latin typeface="Times New Roman" charset="0"/>
                <a:ea typeface="ＭＳ Ｐゴシック" charset="0"/>
                <a:cs typeface="Times New Roman" charset="0"/>
              </a:rPr>
              <a:t>2</a:t>
            </a:r>
            <a:r>
              <a:rPr lang="en-US" sz="2800" i="1">
                <a:latin typeface="Times New Roman" charset="0"/>
                <a:ea typeface="ＭＳ Ｐゴシック" charset="0"/>
                <a:cs typeface="Times New Roman" charset="0"/>
              </a:rPr>
              <a:t> / k</a:t>
            </a:r>
          </a:p>
          <a:p>
            <a:r>
              <a:rPr lang="en-US" sz="2800" i="1">
                <a:latin typeface="Times New Roman" charset="0"/>
                <a:ea typeface="ＭＳ Ｐゴシック" charset="0"/>
                <a:cs typeface="Times New Roman" charset="0"/>
              </a:rPr>
              <a:t>f</a:t>
            </a:r>
            <a:r>
              <a:rPr lang="en-US" sz="2800" i="1" baseline="-25000">
                <a:latin typeface="Times New Roman" charset="0"/>
                <a:ea typeface="ＭＳ Ｐゴシック" charset="0"/>
                <a:cs typeface="Times New Roman" charset="0"/>
              </a:rPr>
              <a:t>r</a:t>
            </a:r>
            <a:r>
              <a:rPr lang="en-US" sz="2800" i="1">
                <a:latin typeface="Times New Roman" charset="0"/>
                <a:ea typeface="ＭＳ Ｐゴシック" charset="0"/>
                <a:cs typeface="Times New Roman" charset="0"/>
              </a:rPr>
              <a:t> = -k</a:t>
            </a:r>
            <a:r>
              <a:rPr lang="en-US" sz="2800" baseline="30000">
                <a:latin typeface="Times New Roman" charset="0"/>
                <a:ea typeface="ＭＳ Ｐゴシック" charset="0"/>
                <a:cs typeface="Times New Roman" charset="0"/>
              </a:rPr>
              <a:t>2</a:t>
            </a:r>
            <a:r>
              <a:rPr lang="en-US" sz="2800" i="1">
                <a:latin typeface="Times New Roman" charset="0"/>
                <a:ea typeface="ＭＳ Ｐゴシック" charset="0"/>
                <a:cs typeface="Times New Roman" charset="0"/>
              </a:rPr>
              <a:t> / d</a:t>
            </a:r>
          </a:p>
          <a:p>
            <a:pPr lvl="1"/>
            <a:r>
              <a:rPr lang="en-US" sz="2400" i="1">
                <a:latin typeface="Times New Roman" charset="0"/>
                <a:ea typeface="ＭＳ Ｐゴシック" charset="0"/>
                <a:cs typeface="Times New Roman" charset="0"/>
              </a:rPr>
              <a:t>d</a:t>
            </a:r>
            <a:r>
              <a:rPr lang="en-US" sz="2400">
                <a:latin typeface="Corbel" charset="0"/>
                <a:ea typeface="ＭＳ Ｐゴシック" charset="0"/>
                <a:cs typeface="Times New Roman" charset="0"/>
              </a:rPr>
              <a:t> distance between two vertices</a:t>
            </a:r>
          </a:p>
          <a:p>
            <a:pPr lvl="1"/>
            <a:r>
              <a:rPr lang="en-US" sz="2400" i="1">
                <a:latin typeface="Times New Roman" charset="0"/>
                <a:ea typeface="ＭＳ Ｐゴシック" charset="0"/>
                <a:cs typeface="Times New Roman" charset="0"/>
              </a:rPr>
              <a:t>k</a:t>
            </a:r>
            <a:r>
              <a:rPr lang="en-US" sz="2400">
                <a:latin typeface="Corbel" charset="0"/>
                <a:ea typeface="ＭＳ Ｐゴシック" charset="0"/>
                <a:cs typeface="Times New Roman" charset="0"/>
              </a:rPr>
              <a:t> optimal distance between vertices</a:t>
            </a:r>
          </a:p>
        </p:txBody>
      </p:sp>
      <p:pic>
        <p:nvPicPr>
          <p:cNvPr id="24580" name="Picture 4" descr="FR_forc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2200275"/>
            <a:ext cx="3562350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495800"/>
            <a:ext cx="28194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</TotalTime>
  <Words>2192</Words>
  <Application>Microsoft Macintosh PowerPoint</Application>
  <PresentationFormat>On-screen Show (4:3)</PresentationFormat>
  <Paragraphs>303</Paragraphs>
  <Slides>61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Arial</vt:lpstr>
      <vt:lpstr>Calibri</vt:lpstr>
      <vt:lpstr>Corbel</vt:lpstr>
      <vt:lpstr>Courier</vt:lpstr>
      <vt:lpstr>Times New Roman</vt:lpstr>
      <vt:lpstr>Office Theme</vt:lpstr>
      <vt:lpstr>Graph visualization</vt:lpstr>
      <vt:lpstr>What does graph visualization or graph drawing do?</vt:lpstr>
      <vt:lpstr>Outline</vt:lpstr>
      <vt:lpstr>Force-directed layout: metaphor</vt:lpstr>
      <vt:lpstr>Forces</vt:lpstr>
      <vt:lpstr>Forces</vt:lpstr>
      <vt:lpstr>Forces</vt:lpstr>
      <vt:lpstr>Forces</vt:lpstr>
      <vt:lpstr>Example magnitude of forces</vt:lpstr>
      <vt:lpstr>The algorithm</vt:lpstr>
      <vt:lpstr>PowerPoint Presentation</vt:lpstr>
      <vt:lpstr>Demo</vt:lpstr>
      <vt:lpstr>Termination</vt:lpstr>
      <vt:lpstr>Often-cited papers</vt:lpstr>
      <vt:lpstr>What are good drawings?</vt:lpstr>
      <vt:lpstr>What are good drawings?</vt:lpstr>
      <vt:lpstr>What are good drawings?</vt:lpstr>
      <vt:lpstr>What are good drawings?</vt:lpstr>
      <vt:lpstr>Initial configuration</vt:lpstr>
      <vt:lpstr>Edge length</vt:lpstr>
      <vt:lpstr>Moving vertices</vt:lpstr>
      <vt:lpstr>Moving vertices</vt:lpstr>
      <vt:lpstr>PowerPoint Presentation</vt:lpstr>
      <vt:lpstr>PowerPoint Presentation</vt:lpstr>
      <vt:lpstr>Moving vertices</vt:lpstr>
      <vt:lpstr>Stress majorization</vt:lpstr>
      <vt:lpstr>Majorization runtime</vt:lpstr>
      <vt:lpstr>Comparison</vt:lpstr>
      <vt:lpstr>What to do about edge-crossings</vt:lpstr>
      <vt:lpstr>What to do about edge-crossings</vt:lpstr>
      <vt:lpstr>What to do about edge-crossings</vt:lpstr>
      <vt:lpstr>Summary</vt:lpstr>
      <vt:lpstr>Pros and cons</vt:lpstr>
      <vt:lpstr>Comparison of force-directed layouts</vt:lpstr>
      <vt:lpstr>Comparison of force-directed layouts</vt:lpstr>
      <vt:lpstr>Comparison of force-directed layouts</vt:lpstr>
      <vt:lpstr>Fast graph layouts</vt:lpstr>
      <vt:lpstr>Cohen’s algorithm</vt:lpstr>
      <vt:lpstr>Graph dRawing with Intelligent Placement (GRIP)</vt:lpstr>
      <vt:lpstr>Fast Multipole Multilevel Method (FM3)</vt:lpstr>
      <vt:lpstr>Comparison</vt:lpstr>
      <vt:lpstr>Algebraic multigrid Computation of Eigenvectors (ACE)</vt:lpstr>
      <vt:lpstr>High-Dimensional Embedding (HDE)</vt:lpstr>
      <vt:lpstr>Comparison</vt:lpstr>
      <vt:lpstr>Spectral layout</vt:lpstr>
      <vt:lpstr>Spectral layout</vt:lpstr>
      <vt:lpstr>Spectral layout</vt:lpstr>
      <vt:lpstr>Treemap-based layout</vt:lpstr>
      <vt:lpstr>Treemap-based layout</vt:lpstr>
      <vt:lpstr>Space-filling curve based layout</vt:lpstr>
      <vt:lpstr>Space-filling curve based layout</vt:lpstr>
      <vt:lpstr>Time-varying graph layouts</vt:lpstr>
      <vt:lpstr>Yee’s algorithm</vt:lpstr>
      <vt:lpstr>Moere’s algorithm</vt:lpstr>
      <vt:lpstr>Kumar and Garland’s algorithm</vt:lpstr>
      <vt:lpstr>Feng’s algorithm: Focus+context time-varying graph drawing</vt:lpstr>
      <vt:lpstr>Feng’s algorithm: Focus+context time-varying graph drawing</vt:lpstr>
      <vt:lpstr>Remaining challenges</vt:lpstr>
      <vt:lpstr>Online resources</vt:lpstr>
      <vt:lpstr>GraphVisual – A tool for teaching and learning graph visualization https://www.nd.edu/~cwang11/graphvisual/</vt:lpstr>
      <vt:lpstr>GraphVisual</vt:lpstr>
    </vt:vector>
  </TitlesOfParts>
  <Company>UC Davis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Visualization</dc:title>
  <dc:creator>Kwan-Liu Ma</dc:creator>
  <cp:lastModifiedBy>Chaoli Wang</cp:lastModifiedBy>
  <cp:revision>241</cp:revision>
  <cp:lastPrinted>2015-03-25T11:44:26Z</cp:lastPrinted>
  <dcterms:created xsi:type="dcterms:W3CDTF">2013-11-04T14:55:22Z</dcterms:created>
  <dcterms:modified xsi:type="dcterms:W3CDTF">2022-06-09T13:27:39Z</dcterms:modified>
</cp:coreProperties>
</file>